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0160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604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018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188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266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005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929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816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19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942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6943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D13F2-31E9-BD71-D665-65F491EAE5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3114" b="1"/>
          <a:stretch>
            <a:fillRect/>
          </a:stretch>
        </p:blipFill>
        <p:spPr>
          <a:xfrm>
            <a:off x="-301" y="-85266"/>
            <a:ext cx="1219169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40C6321-4385-D3C9-2BA2-775A0D21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299262"/>
            <a:ext cx="11206479" cy="2402372"/>
          </a:xfrm>
        </p:spPr>
        <p:txBody>
          <a:bodyPr>
            <a:normAutofit/>
          </a:bodyPr>
          <a:lstStyle/>
          <a:p>
            <a:pPr algn="ctr"/>
            <a:r>
              <a:rPr lang="en-GB" sz="3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17.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aprīlī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Latvijas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Nacionālajā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bibliotēkā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 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notik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 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Latvijas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skolēnu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                             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50.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zinātniskās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pētniecības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darbu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valsts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konference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,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pulcējot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labākos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 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Amasis MT Pro Medium" panose="02040604050005020304" pitchFamily="18" charset="0"/>
                <a:cs typeface="Aharoni" panose="02010803020104030203" pitchFamily="2" charset="-79"/>
              </a:rPr>
              <a:t>371 ZPD                            406 autorus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no 85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izglītības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iestādēm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Amasis MT Pro Medium" panose="020406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5DD5857-1A9F-9840-6955-EF9DA3388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657" y="4256119"/>
            <a:ext cx="10274531" cy="1226050"/>
          </a:xfrm>
        </p:spPr>
        <p:txBody>
          <a:bodyPr>
            <a:normAutofit fontScale="85000" lnSpcReduction="10000"/>
          </a:bodyPr>
          <a:lstStyle/>
          <a:p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Mūsu ģimnāzijas 11.klašu jaunieši valsts konkursam piedāvāja 22 </a:t>
            </a:r>
            <a:r>
              <a:rPr lang="lv-LV" sz="2400" dirty="0" err="1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ZPd</a:t>
            </a:r>
            <a:r>
              <a:rPr lang="lv-LV" sz="2400" dirty="0">
                <a:solidFill>
                  <a:schemeClr val="accent1">
                    <a:lumMod val="75000"/>
                  </a:schemeClr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, ko izstrādājuši 24 skolēni, iegūstot 12 laureātu apbalvojumus:</a:t>
            </a:r>
            <a:r>
              <a:rPr lang="lv-LV" sz="2400" i="1" dirty="0">
                <a:solidFill>
                  <a:srgbClr val="FF0000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1.pakāpe – 6, 2.pakāpe-3, 3.pakāpe-3 skolēniem.</a:t>
            </a:r>
            <a:endParaRPr lang="en-GB" sz="2400" i="1" dirty="0">
              <a:solidFill>
                <a:srgbClr val="FF0000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irsraksts 1">
            <a:extLst>
              <a:ext uri="{FF2B5EF4-FFF2-40B4-BE49-F238E27FC236}">
                <a16:creationId xmlns:a16="http://schemas.microsoft.com/office/drawing/2014/main" id="{214AA419-59D1-5CA7-5E4E-0648331B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6371718" cy="1049235"/>
          </a:xfrm>
        </p:spPr>
        <p:txBody>
          <a:bodyPr>
            <a:normAutofit/>
          </a:bodyPr>
          <a:lstStyle/>
          <a:p>
            <a:pPr algn="ctr"/>
            <a:r>
              <a:rPr lang="lv-LV" b="1" i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Pakāpes ieguvēji valsts ZPD konkursā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D4C87084-7E65-9E26-8606-3E90E737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9" r="8343" b="-1"/>
          <a:stretch>
            <a:fillRect/>
          </a:stretch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4EB648C-8BEA-8609-F79C-F0DC3DFB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6526437" cy="345061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lv-LV" sz="2400" b="1" dirty="0"/>
              <a:t>Marta Paula Gulbe,11.c kl. (politikas zinātne/ komunikāciju </a:t>
            </a:r>
            <a:r>
              <a:rPr lang="lv-LV" sz="2400" b="1" dirty="0" err="1"/>
              <a:t>zin</a:t>
            </a:r>
            <a:r>
              <a:rPr lang="lv-LV" sz="2400" b="1" dirty="0"/>
              <a:t>., vadītāja Dina </a:t>
            </a:r>
            <a:r>
              <a:rPr lang="lv-LV" sz="2400" b="1" dirty="0" err="1"/>
              <a:t>Lazdovska</a:t>
            </a:r>
            <a:r>
              <a:rPr lang="lv-LV" sz="2400" b="1" dirty="0"/>
              <a:t>)</a:t>
            </a:r>
          </a:p>
          <a:p>
            <a:pPr marL="457200" indent="-457200">
              <a:buAutoNum type="arabicPeriod"/>
            </a:pPr>
            <a:r>
              <a:rPr lang="lv-LV" sz="2400" b="1" dirty="0"/>
              <a:t>Tīna Stūrīte,11.b kl.( dabaszinātnes, vadītāja Vaira Strazda)</a:t>
            </a:r>
          </a:p>
          <a:p>
            <a:pPr marL="457200" indent="-457200">
              <a:buAutoNum type="arabicPeriod"/>
            </a:pPr>
            <a:r>
              <a:rPr lang="lv-LV" sz="2400" b="1" dirty="0"/>
              <a:t>Krista </a:t>
            </a:r>
            <a:r>
              <a:rPr lang="lv-LV" sz="2400" b="1" dirty="0" err="1"/>
              <a:t>Belinska</a:t>
            </a:r>
            <a:r>
              <a:rPr lang="lv-LV" sz="2400" b="1" dirty="0"/>
              <a:t>, 11.a kl. ( izglītības zinātnes, vadītāja Ieva Gaile)</a:t>
            </a:r>
          </a:p>
          <a:p>
            <a:pPr marL="0" indent="0">
              <a:buNone/>
            </a:pPr>
            <a:r>
              <a:rPr lang="lv-LV" sz="2400" b="1" dirty="0"/>
              <a:t>   </a:t>
            </a:r>
            <a:endParaRPr lang="en-GB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irsraksts 1">
            <a:extLst>
              <a:ext uri="{FF2B5EF4-FFF2-40B4-BE49-F238E27FC236}">
                <a16:creationId xmlns:a16="http://schemas.microsoft.com/office/drawing/2014/main" id="{20922C52-7EF9-B383-6891-1598A78B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190" y="335070"/>
            <a:ext cx="5727482" cy="1011823"/>
          </a:xfrm>
        </p:spPr>
        <p:txBody>
          <a:bodyPr>
            <a:normAutofit/>
          </a:bodyPr>
          <a:lstStyle/>
          <a:p>
            <a:pPr algn="ctr"/>
            <a:r>
              <a:rPr lang="lv-LV" sz="3000" b="1" i="1" dirty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lv-LV" sz="3000" b="1" dirty="0">
                <a:solidFill>
                  <a:schemeClr val="accent1">
                    <a:lumMod val="75000"/>
                  </a:schemeClr>
                </a:solidFill>
              </a:rPr>
              <a:t> Pakāpes ieguvēji valsts ZPD konkursā</a:t>
            </a:r>
            <a:endParaRPr lang="en-GB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ttēls 5">
            <a:extLst>
              <a:ext uri="{FF2B5EF4-FFF2-40B4-BE49-F238E27FC236}">
                <a16:creationId xmlns:a16="http://schemas.microsoft.com/office/drawing/2014/main" id="{A6D426EE-8046-0A05-2EB0-CF94D2CB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3684"/>
          <a:stretch>
            <a:fillRect/>
          </a:stretch>
        </p:blipFill>
        <p:spPr>
          <a:xfrm>
            <a:off x="1333813" y="1112647"/>
            <a:ext cx="3179997" cy="3866172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6F912A3-0AE0-2812-E298-471BA6CB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709" y="1803749"/>
            <a:ext cx="6299676" cy="362031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lv-LV" sz="2400" b="1" dirty="0" err="1"/>
              <a:t>Enija</a:t>
            </a:r>
            <a:r>
              <a:rPr lang="lv-LV" sz="2400" b="1" dirty="0"/>
              <a:t> Seimanova,11.f kl. (vēsture, vadītāja Dina </a:t>
            </a:r>
            <a:r>
              <a:rPr lang="lv-LV" sz="2400" b="1" dirty="0" err="1"/>
              <a:t>Lazdovska</a:t>
            </a:r>
            <a:r>
              <a:rPr lang="lv-LV" sz="2400" b="1" dirty="0"/>
              <a:t>)</a:t>
            </a:r>
          </a:p>
          <a:p>
            <a:pPr marL="457200" indent="-457200">
              <a:buAutoNum type="arabicPeriod"/>
            </a:pPr>
            <a:r>
              <a:rPr lang="lv-LV" sz="2400" b="1" dirty="0"/>
              <a:t>Katrīna Grīnfīlde,11.b kl. (dabaszinātnes, vadītāja Silvija </a:t>
            </a:r>
            <a:r>
              <a:rPr lang="lv-LV" sz="2400" b="1" dirty="0" err="1"/>
              <a:t>Skrinda</a:t>
            </a:r>
            <a:r>
              <a:rPr lang="lv-LV" sz="2400" b="1" dirty="0"/>
              <a:t>)</a:t>
            </a:r>
          </a:p>
          <a:p>
            <a:pPr marL="457200" indent="-457200">
              <a:buAutoNum type="arabicPeriod"/>
            </a:pPr>
            <a:r>
              <a:rPr lang="lv-LV" sz="2400" b="1" dirty="0"/>
              <a:t>Amanda Rūta Meikšāne,11.b kl. (medicīnas zinātne, vadītāja Silvija                   </a:t>
            </a:r>
            <a:r>
              <a:rPr lang="lv-LV" sz="2400" b="1" dirty="0" err="1"/>
              <a:t>Skrinda</a:t>
            </a:r>
            <a:r>
              <a:rPr lang="lv-LV" sz="2400" b="1" dirty="0"/>
              <a:t>)</a:t>
            </a:r>
            <a:endParaRPr lang="en-GB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4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08CD9B1-5B98-5342-BC27-52902350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40576"/>
            <a:ext cx="9603275" cy="95108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Ministriju un iestāžu piešķirtās četras specbalvas mūsu pētniekiem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5415322-D9F6-33E8-6577-10FBCC03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20240"/>
            <a:ext cx="9603275" cy="354610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lv-LV" sz="2200" b="1" dirty="0"/>
              <a:t>Samanta Šmerliņa,11.e kl. ( </a:t>
            </a:r>
            <a:r>
              <a:rPr lang="lv-LV" sz="2200" b="1" dirty="0" err="1"/>
              <a:t>kulturoloģija</a:t>
            </a:r>
            <a:r>
              <a:rPr lang="lv-LV" sz="2200" b="1" dirty="0"/>
              <a:t> un māksla, vadītāja Valērija </a:t>
            </a:r>
            <a:r>
              <a:rPr lang="lv-LV" sz="2200" b="1" dirty="0" err="1"/>
              <a:t>Frolovičeva</a:t>
            </a:r>
            <a:r>
              <a:rPr lang="lv-LV" sz="2200" b="1" dirty="0"/>
              <a:t>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 Kultūras ministrijas balva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  IZM  Valsts izglītības attīstības aģentūras balva</a:t>
            </a:r>
          </a:p>
          <a:p>
            <a:pPr marL="0" indent="0">
              <a:buNone/>
            </a:pPr>
            <a:r>
              <a:rPr lang="lv-LV" b="1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lv-LV" sz="2200" b="1" dirty="0"/>
              <a:t>Amanda Rūta Meikšāne,11.b kl. (medicīnas zinātne, vadītāja Silvija </a:t>
            </a:r>
            <a:r>
              <a:rPr lang="lv-LV" sz="2200" b="1" dirty="0" err="1"/>
              <a:t>Skrinda</a:t>
            </a:r>
            <a:r>
              <a:rPr lang="lv-LV" sz="2200" b="1" dirty="0"/>
              <a:t>)</a:t>
            </a:r>
          </a:p>
          <a:p>
            <a:pPr lvl="3" algn="ctr">
              <a:buFont typeface="Wingdings" panose="05000000000000000000" pitchFamily="2" charset="2"/>
              <a:buChar char="v"/>
            </a:pPr>
            <a:r>
              <a:rPr lang="lv-LV" sz="2200" b="1" dirty="0">
                <a:solidFill>
                  <a:schemeClr val="accent2">
                    <a:lumMod val="75000"/>
                  </a:schemeClr>
                </a:solidFill>
              </a:rPr>
              <a:t>Veselības  ministrijas balva</a:t>
            </a:r>
            <a:endParaRPr lang="en-GB" sz="2200" b="1" dirty="0"/>
          </a:p>
          <a:p>
            <a:pPr marL="0" indent="0">
              <a:buNone/>
            </a:pPr>
            <a:r>
              <a:rPr lang="lv-LV" sz="2200" b="1" dirty="0">
                <a:solidFill>
                  <a:schemeClr val="accent2">
                    <a:lumMod val="75000"/>
                  </a:schemeClr>
                </a:solidFill>
              </a:rPr>
              <a:t>3.  </a:t>
            </a:r>
            <a:r>
              <a:rPr lang="lv-LV" sz="2200" b="1" dirty="0"/>
              <a:t>Renārs Štālmanis,11.a kl.</a:t>
            </a:r>
            <a:r>
              <a:rPr lang="lv-LV" b="1" dirty="0"/>
              <a:t> (ekonomika, vadītāja Ilona </a:t>
            </a:r>
            <a:r>
              <a:rPr lang="lv-LV" b="1" dirty="0" err="1"/>
              <a:t>Geide</a:t>
            </a:r>
            <a:r>
              <a:rPr lang="lv-LV" b="1" dirty="0"/>
              <a:t>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lv-LV" sz="2200" b="1" dirty="0">
                <a:solidFill>
                  <a:schemeClr val="accent2">
                    <a:lumMod val="75000"/>
                  </a:schemeClr>
                </a:solidFill>
              </a:rPr>
              <a:t>Finanšu  ministrijas balva</a:t>
            </a:r>
            <a:endParaRPr lang="en-GB" sz="2200" b="1" dirty="0"/>
          </a:p>
          <a:p>
            <a:pPr marL="0" indent="0" algn="ctr">
              <a:buNone/>
            </a:pPr>
            <a:endParaRPr lang="lv-LV" sz="2200" b="1" dirty="0"/>
          </a:p>
          <a:p>
            <a:pPr marL="457200" indent="-457200">
              <a:buAutoNum type="arabicPeriod"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35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BAB730B-B066-8254-BDD5-860ED70C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1427304"/>
            <a:ext cx="10648603" cy="324151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3400" dirty="0"/>
              <a:t>    </a:t>
            </a:r>
            <a:r>
              <a:rPr lang="en-US" sz="3400" b="1" dirty="0" err="1"/>
              <a:t>Apsveicam</a:t>
            </a:r>
            <a:r>
              <a:rPr lang="en-US" sz="3400" b="1" dirty="0"/>
              <a:t>  </a:t>
            </a:r>
            <a:r>
              <a:rPr lang="en-US" sz="3400" b="1" dirty="0" err="1"/>
              <a:t>visus</a:t>
            </a:r>
            <a:r>
              <a:rPr lang="en-US" sz="3400" b="1" dirty="0"/>
              <a:t>  </a:t>
            </a:r>
            <a:r>
              <a:rPr lang="en-US" sz="3400" b="1" dirty="0" err="1"/>
              <a:t>Valsts</a:t>
            </a:r>
            <a:r>
              <a:rPr lang="en-US" sz="3400" b="1" dirty="0"/>
              <a:t> ZPD </a:t>
            </a:r>
            <a:r>
              <a:rPr lang="en-US" sz="3400" b="1" dirty="0" err="1"/>
              <a:t>konferences</a:t>
            </a:r>
            <a:r>
              <a:rPr lang="en-US" sz="3400" b="1" dirty="0"/>
              <a:t> </a:t>
            </a:r>
            <a:r>
              <a:rPr lang="en-US" sz="3400" b="1" dirty="0" err="1"/>
              <a:t>dalībniekus</a:t>
            </a:r>
            <a:r>
              <a:rPr lang="en-US" sz="3400" b="1" dirty="0"/>
              <a:t> par </a:t>
            </a:r>
            <a:r>
              <a:rPr lang="lv-LV" sz="3400" b="1" dirty="0"/>
              <a:t>                      </a:t>
            </a:r>
            <a:r>
              <a:rPr lang="en-US" sz="3400" b="1" dirty="0" err="1"/>
              <a:t>erudīciju</a:t>
            </a:r>
            <a:r>
              <a:rPr lang="en-US" sz="3400" b="1" dirty="0"/>
              <a:t> un  </a:t>
            </a:r>
            <a:r>
              <a:rPr lang="lv-LV" sz="3400" b="1" dirty="0"/>
              <a:t>darbu vadītājus</a:t>
            </a:r>
            <a:r>
              <a:rPr lang="en-US" sz="3400" b="1" dirty="0"/>
              <a:t> </a:t>
            </a:r>
            <a:r>
              <a:rPr lang="lv-LV" sz="3400" b="1" dirty="0"/>
              <a:t>par atbalstīšanu, </a:t>
            </a:r>
            <a:r>
              <a:rPr lang="en-US" sz="3400" b="1" dirty="0" err="1"/>
              <a:t>gan</a:t>
            </a:r>
            <a:r>
              <a:rPr lang="en-US" sz="3400" b="1" dirty="0"/>
              <a:t> </a:t>
            </a:r>
            <a:r>
              <a:rPr lang="en-US" sz="3400" b="1" dirty="0" err="1"/>
              <a:t>sagatavojot</a:t>
            </a:r>
            <a:r>
              <a:rPr lang="en-US" sz="3400" b="1" dirty="0"/>
              <a:t> </a:t>
            </a:r>
            <a:r>
              <a:rPr lang="en-US" sz="3400" b="1" dirty="0" err="1"/>
              <a:t>stenda</a:t>
            </a:r>
            <a:r>
              <a:rPr lang="en-US" sz="3400" b="1" dirty="0"/>
              <a:t> </a:t>
            </a:r>
            <a:r>
              <a:rPr lang="en-US" sz="3400" b="1" dirty="0" err="1"/>
              <a:t>referātus</a:t>
            </a:r>
            <a:r>
              <a:rPr lang="en-US" sz="3400" b="1" dirty="0"/>
              <a:t>, </a:t>
            </a:r>
            <a:r>
              <a:rPr lang="en-US" sz="3400" b="1" dirty="0" err="1"/>
              <a:t>gan</a:t>
            </a:r>
            <a:r>
              <a:rPr lang="en-US" sz="3400" b="1" dirty="0"/>
              <a:t> to </a:t>
            </a:r>
            <a:r>
              <a:rPr lang="en-US" sz="3400" b="1" dirty="0" err="1"/>
              <a:t>saturu</a:t>
            </a:r>
            <a:r>
              <a:rPr lang="en-US" sz="3400" b="1" dirty="0"/>
              <a:t>  </a:t>
            </a:r>
            <a:r>
              <a:rPr lang="en-US" sz="3400" b="1" dirty="0" err="1"/>
              <a:t>zinātniski</a:t>
            </a:r>
            <a:r>
              <a:rPr lang="en-US" sz="3400" b="1" dirty="0"/>
              <a:t> un </a:t>
            </a:r>
            <a:r>
              <a:rPr lang="en-US" sz="3400" b="1" dirty="0" err="1"/>
              <a:t>radoši</a:t>
            </a:r>
            <a:r>
              <a:rPr lang="en-US" sz="3400" b="1" dirty="0"/>
              <a:t> </a:t>
            </a:r>
            <a:r>
              <a:rPr lang="en-US" sz="3400" b="1" dirty="0" err="1"/>
              <a:t>prezentējot</a:t>
            </a:r>
            <a:r>
              <a:rPr lang="en-US" sz="3400" b="1" dirty="0"/>
              <a:t>!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C84951B-80D8-B5E2-75D7-2391F2869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651" y="5132139"/>
            <a:ext cx="10107201" cy="1248163"/>
          </a:xfrm>
        </p:spPr>
        <p:txBody>
          <a:bodyPr vert="horz" lIns="91440" tIns="91440" rIns="91440" bIns="91440" rtlCol="0">
            <a:normAutofit/>
          </a:bodyPr>
          <a:lstStyle/>
          <a:p>
            <a:pPr algn="ctr"/>
            <a:r>
              <a:rPr lang="lv-LV" cap="all" dirty="0"/>
              <a:t>ZPD panākumi  ir mūsu ģimnāzijas zīmols.</a:t>
            </a:r>
          </a:p>
          <a:p>
            <a:pPr algn="ctr"/>
            <a:r>
              <a:rPr lang="en-US" cap="all" dirty="0" err="1"/>
              <a:t>Ģimnāzijas</a:t>
            </a:r>
            <a:r>
              <a:rPr lang="lv-LV" cap="all" dirty="0"/>
              <a:t> </a:t>
            </a:r>
            <a:r>
              <a:rPr lang="en-US" cap="all" dirty="0"/>
              <a:t> </a:t>
            </a:r>
            <a:r>
              <a:rPr lang="en-US" cap="all" dirty="0" err="1"/>
              <a:t>vadība</a:t>
            </a:r>
            <a:endParaRPr lang="en-US" cap="all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4923706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Attēls 3">
            <a:extLst>
              <a:ext uri="{FF2B5EF4-FFF2-40B4-BE49-F238E27FC236}">
                <a16:creationId xmlns:a16="http://schemas.microsoft.com/office/drawing/2014/main" id="{9C7D8926-F7A4-0473-ED12-2B1923CB8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581" y="500147"/>
            <a:ext cx="2133104" cy="23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3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F509EBF-559E-170B-298B-DD7BCB80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1"/>
            <a:ext cx="11694160" cy="1620520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Izglītības un zinātnes ministre atklāj ZPD konferenci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08B5D5A3-F278-14DA-C0CF-83CC00A71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321724"/>
            <a:ext cx="8128000" cy="51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2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A992E1B-AAEE-4435-8F48-8C88BE55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tvijas skolēnu 50. zinātniski pētniecisko darbu konference foto no izstādes">
            <a:extLst>
              <a:ext uri="{FF2B5EF4-FFF2-40B4-BE49-F238E27FC236}">
                <a16:creationId xmlns:a16="http://schemas.microsoft.com/office/drawing/2014/main" id="{CCF889EB-32D8-A8C1-73A6-AC33826B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766"/>
          <a:stretch>
            <a:fillRect/>
          </a:stretch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76C2E52-E592-4F3F-BC13-5BD8518E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68E64DF-3E2A-9843-D7AB-B8AA299E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3361"/>
            <a:ext cx="9603275" cy="782319"/>
          </a:xfrm>
        </p:spPr>
        <p:txBody>
          <a:bodyPr/>
          <a:lstStyle/>
          <a:p>
            <a:pPr algn="ctr"/>
            <a:r>
              <a:rPr lang="lv-LV" b="1" dirty="0" err="1">
                <a:solidFill>
                  <a:schemeClr val="accent1">
                    <a:lumMod val="75000"/>
                  </a:schemeClr>
                </a:solidFill>
              </a:rPr>
              <a:t>Fotomirkļi</a:t>
            </a:r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 no ZPD konferences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9D255A4-1752-BAFB-995C-5DE6DCC0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731520"/>
            <a:ext cx="9205734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6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EF2B94-54D0-B18F-98F4-B3530639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46A48F93-2956-C4B7-F414-08825746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9520" cy="6477000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00914E51-40A6-AD42-ADE1-CCAD56B8D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41" y="0"/>
            <a:ext cx="68269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1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03A67B-B3A2-5C33-BB7C-112FFA9D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11CC802-BE8B-28D8-84CC-7E2C3F96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868160" cy="6096000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3A379FDC-15B8-45F9-BC72-512FE91ED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1" y="381000"/>
            <a:ext cx="605483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4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740E106-0BBC-3268-2201-07E7237A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1C9C383-B230-533B-8E90-230DF028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-121920"/>
            <a:ext cx="9288841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2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irsraksts 1">
            <a:extLst>
              <a:ext uri="{FF2B5EF4-FFF2-40B4-BE49-F238E27FC236}">
                <a16:creationId xmlns:a16="http://schemas.microsoft.com/office/drawing/2014/main" id="{0D1CA3C6-CFC6-5EE4-D2DE-7A102B06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481" y="274321"/>
            <a:ext cx="6997468" cy="1000396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1 Pakāpes ieguvēji valsts ZPD konkursā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8E38BF4C-1EB3-97AB-E3D9-C2CB6D0A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9" r="8343" b="-1"/>
          <a:stretch>
            <a:fillRect/>
          </a:stretch>
        </p:blipFill>
        <p:spPr>
          <a:xfrm>
            <a:off x="1285438" y="1116345"/>
            <a:ext cx="2799103" cy="3866172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2581021-C0D6-AB32-CAAC-016309D1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481" y="1930400"/>
            <a:ext cx="7203440" cy="400303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lv-LV" sz="2700" b="1" dirty="0"/>
              <a:t>Laura Katrīna Brice,11.a kl. ( sociālās zinātnes, vadītāja Ieva Gaile)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lv-LV" sz="2700" b="1" dirty="0" err="1"/>
              <a:t>Amēlija</a:t>
            </a:r>
            <a:r>
              <a:rPr lang="lv-LV" sz="2700" b="1" dirty="0"/>
              <a:t> Tīna Zariņa,11.a kl. (inženierzinātnes un tehnoloģijas, vadītājs Ingmārs Daniels </a:t>
            </a:r>
            <a:r>
              <a:rPr lang="lv-LV" sz="2700" b="1" dirty="0" err="1"/>
              <a:t>Meļķis</a:t>
            </a:r>
            <a:r>
              <a:rPr lang="lv-LV" sz="2700" b="1" dirty="0"/>
              <a:t>)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lv-LV" sz="2700" b="1" dirty="0" err="1"/>
              <a:t>Rēzija</a:t>
            </a:r>
            <a:r>
              <a:rPr lang="lv-LV" sz="2700" b="1" dirty="0"/>
              <a:t> Pakalne,11.c kl. ( dabaszinātnes, vadītāja Vaira Strazda)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lv-LV" sz="2700" b="1" dirty="0"/>
              <a:t>Renārs Spriņģis,11.b kl. ( dabaszinātnes, vadītāja Vaira Strazda)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lv-LV" sz="2700" b="1" dirty="0"/>
              <a:t>Reinis Štālmanis,11.a kl. (ekonomika, vadītāja Ilona </a:t>
            </a:r>
            <a:r>
              <a:rPr lang="lv-LV" sz="2700" b="1" dirty="0" err="1"/>
              <a:t>Geide</a:t>
            </a:r>
            <a:r>
              <a:rPr lang="lv-LV" sz="2700" b="1" dirty="0"/>
              <a:t>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lv-LV" sz="2700" b="1" dirty="0" err="1"/>
              <a:t>Kristers</a:t>
            </a:r>
            <a:r>
              <a:rPr lang="lv-LV" sz="2700" b="1" dirty="0"/>
              <a:t> Bratjaga,11.d (ekonomika, vadītāja Ieva Siliņa, konsultante- Ilona </a:t>
            </a:r>
            <a:r>
              <a:rPr lang="lv-LV" sz="2700" b="1" dirty="0" err="1"/>
              <a:t>Geide</a:t>
            </a:r>
            <a:r>
              <a:rPr lang="lv-LV" sz="2700" b="1" dirty="0"/>
              <a:t>)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endParaRPr lang="lv-LV" sz="1300" b="1" dirty="0"/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GB" sz="13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5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1588030-54FC-FBE4-5E04-0D69AC74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812506"/>
            <a:ext cx="3647440" cy="3807378"/>
          </a:xfrm>
        </p:spPr>
        <p:txBody>
          <a:bodyPr vert="horz" lIns="91440" tIns="45720" rIns="91440" bIns="0" rtlCol="0" anchor="ctr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lv-LV" sz="2400" b="1" dirty="0">
                <a:solidFill>
                  <a:srgbClr val="FF0000"/>
                </a:solidFill>
              </a:rPr>
              <a:t>ē</a:t>
            </a:r>
            <a:r>
              <a:rPr lang="en-US" sz="2400" b="1" dirty="0" err="1">
                <a:solidFill>
                  <a:srgbClr val="FF0000"/>
                </a:solidFill>
              </a:rPr>
              <a:t>zija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un </a:t>
            </a:r>
            <a:r>
              <a:rPr lang="en-US" sz="2400" b="1" dirty="0" err="1">
                <a:solidFill>
                  <a:srgbClr val="FF0000"/>
                </a:solidFill>
              </a:rPr>
              <a:t>renārs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/>
              <a:t>kā</a:t>
            </a:r>
            <a:r>
              <a:rPr lang="en-US" sz="2400" b="1" dirty="0"/>
              <a:t> </a:t>
            </a:r>
            <a:r>
              <a:rPr lang="en-US" sz="2400" b="1" dirty="0" err="1"/>
              <a:t>dabaszinātņu</a:t>
            </a:r>
            <a:r>
              <a:rPr lang="en-US" sz="2400" b="1" dirty="0"/>
              <a:t> </a:t>
            </a:r>
            <a:r>
              <a:rPr lang="en-US" sz="2400" b="1" dirty="0" err="1"/>
              <a:t>pētnieki</a:t>
            </a:r>
            <a:r>
              <a:rPr lang="en-US" sz="2400" b="1" dirty="0"/>
              <a:t> 23.aprīlī </a:t>
            </a:r>
            <a:r>
              <a:rPr lang="en-US" sz="2400" b="1" dirty="0" err="1"/>
              <a:t>piedalīsies</a:t>
            </a:r>
            <a:r>
              <a:rPr lang="en-US" sz="2400" b="1" dirty="0"/>
              <a:t> </a:t>
            </a:r>
            <a:r>
              <a:rPr lang="en-US" sz="2400" b="1" dirty="0" err="1"/>
              <a:t>atlasē</a:t>
            </a:r>
            <a:r>
              <a:rPr lang="en-US" sz="2400" b="1" dirty="0"/>
              <a:t> </a:t>
            </a:r>
            <a:r>
              <a:rPr lang="en-US" sz="2400" b="1" dirty="0" err="1"/>
              <a:t>uz</a:t>
            </a:r>
            <a:r>
              <a:rPr lang="en-US" sz="2400" b="1" dirty="0"/>
              <a:t> </a:t>
            </a:r>
            <a:r>
              <a:rPr lang="en-US" sz="2400" b="1" dirty="0" err="1"/>
              <a:t>starptautisko</a:t>
            </a:r>
            <a:r>
              <a:rPr lang="en-US" sz="2400" b="1" dirty="0"/>
              <a:t> </a:t>
            </a:r>
            <a:r>
              <a:rPr lang="en-US" sz="2400" b="1" dirty="0" err="1"/>
              <a:t>konkursu</a:t>
            </a:r>
            <a:r>
              <a:rPr lang="lv-LV" sz="2400" b="1" dirty="0"/>
              <a:t>. </a:t>
            </a:r>
            <a:br>
              <a:rPr lang="lv-LV" sz="2400" b="1" dirty="0"/>
            </a:br>
            <a:br>
              <a:rPr lang="lv-LV" sz="2400" b="1" dirty="0"/>
            </a:br>
            <a:r>
              <a:rPr lang="lv-LV" sz="2400" b="1" dirty="0"/>
              <a:t>Uz atlasi uzaicināta arī   </a:t>
            </a:r>
            <a:r>
              <a:rPr lang="lv-LV" sz="2400" b="1" dirty="0">
                <a:solidFill>
                  <a:srgbClr val="FF0000"/>
                </a:solidFill>
              </a:rPr>
              <a:t>Tīna </a:t>
            </a:r>
            <a:r>
              <a:rPr lang="lv-LV" sz="2400" b="1" dirty="0" err="1">
                <a:solidFill>
                  <a:srgbClr val="FF0000"/>
                </a:solidFill>
              </a:rPr>
              <a:t>Amēlija</a:t>
            </a:r>
            <a:r>
              <a:rPr lang="lv-LV" sz="2400" b="1" dirty="0">
                <a:solidFill>
                  <a:srgbClr val="FF0000"/>
                </a:solidFill>
              </a:rPr>
              <a:t> Zariņa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ttēls 3">
            <a:extLst>
              <a:ext uri="{FF2B5EF4-FFF2-40B4-BE49-F238E27FC236}">
                <a16:creationId xmlns:a16="http://schemas.microsoft.com/office/drawing/2014/main" id="{85DDA84D-AE50-ED3B-BDF0-65653D2C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85" y="1116344"/>
            <a:ext cx="5154896" cy="39433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6522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</TotalTime>
  <Words>435</Words>
  <Application>Microsoft Office PowerPoint</Application>
  <PresentationFormat>Platekrāna</PresentationFormat>
  <Paragraphs>34</Paragraphs>
  <Slides>13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20" baseType="lpstr">
      <vt:lpstr>Aharoni</vt:lpstr>
      <vt:lpstr>Amasis MT Pro Black</vt:lpstr>
      <vt:lpstr>Amasis MT Pro Medium</vt:lpstr>
      <vt:lpstr>Arial</vt:lpstr>
      <vt:lpstr>Gill Sans MT</vt:lpstr>
      <vt:lpstr>Wingdings</vt:lpstr>
      <vt:lpstr>Galerija</vt:lpstr>
      <vt:lpstr> 17. aprīlī Latvijas Nacionālajā bibliotēkā notika Latvijas skolēnu                                50. zinātniskās pētniecības darbu valsts konference, pulcējot labākos 371 ZPD                            406 autorus  no 85 izglītības iestādēm.  </vt:lpstr>
      <vt:lpstr>Izglītības un zinātnes ministre atklāj ZPD konferenci</vt:lpstr>
      <vt:lpstr>PowerPoint prezentācija</vt:lpstr>
      <vt:lpstr>Fotomirkļi no ZPD konferences</vt:lpstr>
      <vt:lpstr>PowerPoint prezentācija</vt:lpstr>
      <vt:lpstr>PowerPoint prezentācija</vt:lpstr>
      <vt:lpstr>PowerPoint prezentācija</vt:lpstr>
      <vt:lpstr>1 Pakāpes ieguvēji valsts ZPD konkursā</vt:lpstr>
      <vt:lpstr>Rēzija un renārs kā dabaszinātņu pētnieki 23.aprīlī piedalīsies atlasē uz starptautisko konkursu.   Uz atlasi uzaicināta arī   Tīna Amēlija Zariņa</vt:lpstr>
      <vt:lpstr>2. Pakāpes ieguvēji valsts ZPD konkursā</vt:lpstr>
      <vt:lpstr>3. Pakāpes ieguvēji valsts ZPD konkursā</vt:lpstr>
      <vt:lpstr>Ministriju un iestāžu piešķirtās četras specbalvas mūsu pētniekiem</vt:lpstr>
      <vt:lpstr>    Apsveicam  visus  Valsts ZPD konferences dalībniekus par                       erudīciju un  darbu vadītājus par atbalstīšanu, gan sagatavojot stenda referātus, gan to saturu  zinātniski un radoši prezentējot!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Vanaga</dc:creator>
  <cp:lastModifiedBy>Anita Vanaga</cp:lastModifiedBy>
  <cp:revision>27</cp:revision>
  <dcterms:created xsi:type="dcterms:W3CDTF">2026-04-18T08:30:10Z</dcterms:created>
  <dcterms:modified xsi:type="dcterms:W3CDTF">2026-04-18T10:54:39Z</dcterms:modified>
</cp:coreProperties>
</file>