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6" roundtripDataSignature="AMtx7mgUJx9FLFzs82PFQnOnkTkBYw/R0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izm.gov.lv/lv/drosiba-izglitibas-iestades"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h4e41b1657be6e51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h4e41b1657be6e51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h4e41b1657be6e510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h4e41b1657be6e510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u="sng">
                <a:solidFill>
                  <a:schemeClr val="hlink"/>
                </a:solidFill>
                <a:hlinkClick r:id="rId2"/>
              </a:rPr>
              <a:t>https://www.izm.gov.lv/lv/drosiba-izglitibas-iestades</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h5dca2ab5a265683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h5dca2ab5a265683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1" name="Google Shape;32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1" name="Google Shape;33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4" name="Google Shape;384;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1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2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2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2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2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2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2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2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2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2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2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2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2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2.png"/><Relationship Id="rId10" Type="http://schemas.openxmlformats.org/officeDocument/2006/relationships/image" Target="../media/image6.png"/><Relationship Id="rId9"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3.png"/><Relationship Id="rId8"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11.png"/><Relationship Id="rId9" Type="http://schemas.openxmlformats.org/officeDocument/2006/relationships/image" Target="../media/image18.png"/><Relationship Id="rId5" Type="http://schemas.openxmlformats.org/officeDocument/2006/relationships/image" Target="../media/image12.png"/><Relationship Id="rId6" Type="http://schemas.openxmlformats.org/officeDocument/2006/relationships/image" Target="../media/image5.png"/><Relationship Id="rId7" Type="http://schemas.openxmlformats.org/officeDocument/2006/relationships/image" Target="../media/image10.png"/><Relationship Id="rId8"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png"/><Relationship Id="rId4" Type="http://schemas.openxmlformats.org/officeDocument/2006/relationships/image" Target="../media/image17.png"/><Relationship Id="rId5" Type="http://schemas.openxmlformats.org/officeDocument/2006/relationships/image" Target="../media/image14.png"/><Relationship Id="rId6" Type="http://schemas.openxmlformats.org/officeDocument/2006/relationships/image" Target="../media/image16.png"/><Relationship Id="rId7"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p:nvPr/>
        </p:nvSpPr>
        <p:spPr>
          <a:xfrm>
            <a:off x="0" y="0"/>
            <a:ext cx="9144000" cy="5143500"/>
          </a:xfrm>
          <a:prstGeom prst="rect">
            <a:avLst/>
          </a:prstGeom>
          <a:solidFill>
            <a:srgbClr val="6BAEE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
          <p:cNvSpPr/>
          <p:nvPr/>
        </p:nvSpPr>
        <p:spPr>
          <a:xfrm>
            <a:off x="0" y="0"/>
            <a:ext cx="228600" cy="514350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
          <p:cNvSpPr/>
          <p:nvPr/>
        </p:nvSpPr>
        <p:spPr>
          <a:xfrm>
            <a:off x="228600" y="1500000"/>
            <a:ext cx="8915400" cy="1524000"/>
          </a:xfrm>
          <a:prstGeom prst="rect">
            <a:avLst/>
          </a:prstGeom>
          <a:solidFill>
            <a:srgbClr val="D6EAF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
          <p:cNvSpPr txBox="1"/>
          <p:nvPr>
            <p:ph type="ctrTitle"/>
          </p:nvPr>
        </p:nvSpPr>
        <p:spPr>
          <a:xfrm>
            <a:off x="228600" y="1500000"/>
            <a:ext cx="8915400" cy="1524000"/>
          </a:xfrm>
          <a:prstGeom prst="rect">
            <a:avLst/>
          </a:prstGeom>
          <a:solidFill>
            <a:srgbClr val="D6EAF8"/>
          </a:solidFill>
          <a:ln cap="flat" cmpd="sng" w="9525">
            <a:solidFill>
              <a:srgbClr val="D6EAF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lang="en" sz="3400">
                <a:latin typeface="Times New Roman"/>
                <a:ea typeface="Times New Roman"/>
                <a:cs typeface="Times New Roman"/>
                <a:sym typeface="Times New Roman"/>
              </a:rPr>
              <a:t>Vardarbības risku novēršanas preventīvie pasākumi un gadījumu risināšanas algoritms </a:t>
            </a:r>
            <a:endParaRPr sz="3400">
              <a:latin typeface="Times New Roman"/>
              <a:ea typeface="Times New Roman"/>
              <a:cs typeface="Times New Roman"/>
              <a:sym typeface="Times New Roman"/>
            </a:endParaRPr>
          </a:p>
          <a:p>
            <a:pPr indent="0" lvl="0" marL="0" rtl="0" algn="ctr">
              <a:lnSpc>
                <a:spcPct val="100000"/>
              </a:lnSpc>
              <a:spcBef>
                <a:spcPts val="0"/>
              </a:spcBef>
              <a:spcAft>
                <a:spcPts val="0"/>
              </a:spcAft>
              <a:buSzPts val="990"/>
              <a:buNone/>
            </a:pPr>
            <a:r>
              <a:t/>
            </a:r>
            <a:endParaRPr sz="3080"/>
          </a:p>
        </p:txBody>
      </p:sp>
      <p:sp>
        <p:nvSpPr>
          <p:cNvPr id="58" name="Google Shape;58;p1"/>
          <p:cNvSpPr txBox="1"/>
          <p:nvPr>
            <p:ph idx="1" type="subTitle"/>
          </p:nvPr>
        </p:nvSpPr>
        <p:spPr>
          <a:xfrm>
            <a:off x="233775" y="458150"/>
            <a:ext cx="8520600" cy="7788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lang="en" sz="2400">
                <a:solidFill>
                  <a:srgbClr val="0F3557"/>
                </a:solidFill>
              </a:rPr>
              <a:t>Rīgas Āgenskalna Valsts ģimnāzija</a:t>
            </a:r>
            <a:endParaRPr sz="2400"/>
          </a:p>
        </p:txBody>
      </p:sp>
      <p:pic>
        <p:nvPicPr>
          <p:cNvPr id="59" name="Google Shape;59;p1"/>
          <p:cNvPicPr preferRelativeResize="0"/>
          <p:nvPr/>
        </p:nvPicPr>
        <p:blipFill rotWithShape="1">
          <a:blip r:embed="rId3">
            <a:alphaModFix/>
          </a:blip>
          <a:srcRect b="0" l="0" r="0" t="0"/>
          <a:stretch/>
        </p:blipFill>
        <p:spPr>
          <a:xfrm>
            <a:off x="-124950" y="-130150"/>
            <a:ext cx="2389900" cy="1789550"/>
          </a:xfrm>
          <a:prstGeom prst="rect">
            <a:avLst/>
          </a:prstGeom>
          <a:noFill/>
          <a:ln>
            <a:noFill/>
          </a:ln>
        </p:spPr>
      </p:pic>
      <p:sp>
        <p:nvSpPr>
          <p:cNvPr id="60" name="Google Shape;60;p1"/>
          <p:cNvSpPr txBox="1"/>
          <p:nvPr/>
        </p:nvSpPr>
        <p:spPr>
          <a:xfrm>
            <a:off x="2506800" y="3506950"/>
            <a:ext cx="6195300" cy="750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0" i="0" lang="en" sz="1400" u="none" cap="none" strike="noStrike">
                <a:solidFill>
                  <a:srgbClr val="0F3557"/>
                </a:solidFill>
                <a:latin typeface="Arial"/>
                <a:ea typeface="Arial"/>
                <a:cs typeface="Arial"/>
                <a:sym typeface="Arial"/>
              </a:rPr>
              <a:t>Izveidoja: Atbalsta grupas speciālistes</a:t>
            </a:r>
            <a:endParaRPr b="0" i="0" sz="1400" u="none" cap="none" strike="noStrike">
              <a:solidFill>
                <a:srgbClr val="0F3557"/>
              </a:solidFill>
              <a:latin typeface="Arial"/>
              <a:ea typeface="Arial"/>
              <a:cs typeface="Arial"/>
              <a:sym typeface="Arial"/>
            </a:endParaRPr>
          </a:p>
          <a:p>
            <a:pPr indent="0" lvl="0" marL="0" marR="0" rtl="0" algn="l">
              <a:lnSpc>
                <a:spcPct val="115000"/>
              </a:lnSpc>
              <a:spcBef>
                <a:spcPts val="800"/>
              </a:spcBef>
              <a:spcAft>
                <a:spcPts val="800"/>
              </a:spcAft>
              <a:buClr>
                <a:srgbClr val="000000"/>
              </a:buClr>
              <a:buSzPts val="1400"/>
              <a:buFont typeface="Arial"/>
              <a:buNone/>
            </a:pPr>
            <a:r>
              <a:rPr b="0" i="0" lang="en" sz="1400" u="none" cap="none" strike="noStrike">
                <a:solidFill>
                  <a:srgbClr val="0F3557"/>
                </a:solidFill>
                <a:latin typeface="Arial"/>
                <a:ea typeface="Arial"/>
                <a:cs typeface="Arial"/>
                <a:sym typeface="Arial"/>
              </a:rPr>
              <a:t>izglītības psiholoģe Ieva Gaile, sociālā pedagoģe Inga Dudočkina </a:t>
            </a:r>
            <a:endParaRPr b="0" i="0" sz="1400" u="none" cap="none" strike="noStrike">
              <a:solidFill>
                <a:srgbClr val="000000"/>
              </a:solidFill>
              <a:latin typeface="Arial"/>
              <a:ea typeface="Arial"/>
              <a:cs typeface="Arial"/>
              <a:sym typeface="Arial"/>
            </a:endParaRPr>
          </a:p>
        </p:txBody>
      </p:sp>
      <p:sp>
        <p:nvSpPr>
          <p:cNvPr id="61" name="Google Shape;61;p1"/>
          <p:cNvSpPr txBox="1"/>
          <p:nvPr/>
        </p:nvSpPr>
        <p:spPr>
          <a:xfrm>
            <a:off x="3325100" y="4351175"/>
            <a:ext cx="30000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800"/>
              </a:spcAft>
              <a:buClr>
                <a:srgbClr val="000000"/>
              </a:buClr>
              <a:buSzPts val="1400"/>
              <a:buFont typeface="Arial"/>
              <a:buNone/>
            </a:pPr>
            <a:r>
              <a:rPr b="1" i="0" lang="en" sz="1400" u="none" cap="none" strike="noStrike">
                <a:solidFill>
                  <a:srgbClr val="0F3557"/>
                </a:solidFill>
                <a:latin typeface="Arial"/>
                <a:ea typeface="Arial"/>
                <a:cs typeface="Arial"/>
                <a:sym typeface="Arial"/>
              </a:rPr>
              <a:t>2026./2027.mācību gads</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2"/>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2"/>
          <p:cNvSpPr/>
          <p:nvPr/>
        </p:nvSpPr>
        <p:spPr>
          <a:xfrm>
            <a:off x="0" y="0"/>
            <a:ext cx="9144000" cy="1109150"/>
          </a:xfrm>
          <a:prstGeom prst="rect">
            <a:avLst/>
          </a:prstGeom>
          <a:solidFill>
            <a:srgbClr val="6BAEE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2"/>
          <p:cNvSpPr/>
          <p:nvPr/>
        </p:nvSpPr>
        <p:spPr>
          <a:xfrm>
            <a:off x="0" y="0"/>
            <a:ext cx="177800" cy="110915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2"/>
          <p:cNvSpPr/>
          <p:nvPr/>
        </p:nvSpPr>
        <p:spPr>
          <a:xfrm>
            <a:off x="0" y="5029200"/>
            <a:ext cx="9144000" cy="114300"/>
          </a:xfrm>
          <a:prstGeom prst="rect">
            <a:avLst/>
          </a:prstGeom>
          <a:solidFill>
            <a:srgbClr val="3F86C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F3557"/>
                </a:solidFill>
              </a:rPr>
              <a:t>Algoritma mērķis:</a:t>
            </a:r>
            <a:endParaRPr/>
          </a:p>
        </p:txBody>
      </p:sp>
      <p:sp>
        <p:nvSpPr>
          <p:cNvPr id="71" name="Google Shape;71;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a:solidFill>
                  <a:srgbClr val="0F3557"/>
                </a:solidFill>
              </a:rPr>
              <a:t>sniegt </a:t>
            </a:r>
            <a:r>
              <a:rPr lang="en">
                <a:solidFill>
                  <a:srgbClr val="0F3557"/>
                </a:solidFill>
              </a:rPr>
              <a:t>ģimnāzijas darbiniekiem, izglītojamiem un viņu vecākiem (likumiskajiem pārstāvjiem):</a:t>
            </a:r>
            <a:endParaRPr>
              <a:solidFill>
                <a:srgbClr val="0F3557"/>
              </a:solidFill>
            </a:endParaRPr>
          </a:p>
          <a:p>
            <a:pPr indent="0" lvl="0" marL="0" rtl="0" algn="l">
              <a:lnSpc>
                <a:spcPct val="115000"/>
              </a:lnSpc>
              <a:spcBef>
                <a:spcPts val="1200"/>
              </a:spcBef>
              <a:spcAft>
                <a:spcPts val="0"/>
              </a:spcAft>
              <a:buSzPts val="1800"/>
              <a:buNone/>
            </a:pPr>
            <a:r>
              <a:rPr lang="en">
                <a:solidFill>
                  <a:srgbClr val="0F3557"/>
                </a:solidFill>
              </a:rPr>
              <a:t>1. informāciju par vardarbības jēdzienu un veidiem, lai ģimnāzijas darbinieki un izglītojamie varētu savlaicīgi reaģēt un risināt gadījumus</a:t>
            </a:r>
            <a:endParaRPr>
              <a:solidFill>
                <a:srgbClr val="0F3557"/>
              </a:solidFill>
            </a:endParaRPr>
          </a:p>
          <a:p>
            <a:pPr indent="0" lvl="0" marL="0" rtl="0" algn="l">
              <a:lnSpc>
                <a:spcPct val="115000"/>
              </a:lnSpc>
              <a:spcBef>
                <a:spcPts val="1200"/>
              </a:spcBef>
              <a:spcAft>
                <a:spcPts val="1200"/>
              </a:spcAft>
              <a:buSzPts val="1800"/>
              <a:buNone/>
            </a:pPr>
            <a:r>
              <a:rPr lang="en">
                <a:solidFill>
                  <a:srgbClr val="0F3557"/>
                </a:solidFill>
              </a:rPr>
              <a:t>2. izpratni par rīcību gadījumā, kad tiek izdarīts uzvedības pārkāpums vai apdraudēta sava vai citu personu dzīvība, veselība un drošība ģimnāzijā</a:t>
            </a:r>
            <a:endParaRPr>
              <a:solidFill>
                <a:srgbClr val="0F3557"/>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h4e41b1657be6e510_0_0"/>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h4e41b1657be6e510_0_0"/>
          <p:cNvSpPr/>
          <p:nvPr/>
        </p:nvSpPr>
        <p:spPr>
          <a:xfrm>
            <a:off x="0" y="0"/>
            <a:ext cx="9144000" cy="1109100"/>
          </a:xfrm>
          <a:prstGeom prst="rect">
            <a:avLst/>
          </a:prstGeom>
          <a:solidFill>
            <a:srgbClr val="6BAEE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h4e41b1657be6e510_0_0"/>
          <p:cNvSpPr/>
          <p:nvPr/>
        </p:nvSpPr>
        <p:spPr>
          <a:xfrm>
            <a:off x="0" y="0"/>
            <a:ext cx="177900" cy="110910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h4e41b1657be6e510_0_0"/>
          <p:cNvSpPr/>
          <p:nvPr/>
        </p:nvSpPr>
        <p:spPr>
          <a:xfrm>
            <a:off x="0" y="5029200"/>
            <a:ext cx="9144000" cy="114300"/>
          </a:xfrm>
          <a:prstGeom prst="rect">
            <a:avLst/>
          </a:prstGeom>
          <a:solidFill>
            <a:srgbClr val="3F86C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h4e41b1657be6e510_0_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F3557"/>
                </a:solidFill>
              </a:rPr>
              <a:t>Algoritms Izglītības likumā:</a:t>
            </a:r>
            <a:endParaRPr/>
          </a:p>
        </p:txBody>
      </p:sp>
      <p:sp>
        <p:nvSpPr>
          <p:cNvPr id="81" name="Google Shape;81;h4e41b1657be6e510_0_0"/>
          <p:cNvSpPr txBox="1"/>
          <p:nvPr>
            <p:ph idx="1" type="body"/>
          </p:nvPr>
        </p:nvSpPr>
        <p:spPr>
          <a:xfrm>
            <a:off x="311700" y="1150000"/>
            <a:ext cx="8520600" cy="699900"/>
          </a:xfrm>
          <a:prstGeom prst="rect">
            <a:avLst/>
          </a:prstGeom>
          <a:noFill/>
          <a:ln>
            <a:noFill/>
          </a:ln>
        </p:spPr>
        <p:txBody>
          <a:bodyPr anchorCtr="0" anchor="t" bIns="91425" lIns="91425" spcFirstLastPara="1" rIns="91425" wrap="square" tIns="91425">
            <a:normAutofit/>
          </a:bodyPr>
          <a:lstStyle/>
          <a:p>
            <a:pPr indent="0" lvl="0" marL="0" rtl="0" algn="l">
              <a:lnSpc>
                <a:spcPct val="110000"/>
              </a:lnSpc>
              <a:spcBef>
                <a:spcPts val="0"/>
              </a:spcBef>
              <a:spcAft>
                <a:spcPts val="0"/>
              </a:spcAft>
              <a:buSzPts val="1800"/>
              <a:buNone/>
            </a:pPr>
            <a:r>
              <a:rPr lang="en" sz="1500">
                <a:solidFill>
                  <a:srgbClr val="0F3557"/>
                </a:solidFill>
              </a:rPr>
              <a:t>Izglītības likumā ir nostiprināts vispārējais algoritms rīcībai vardarbības gadījumos izglītības vidē, nosakot šādus iesaistīto pušu pienākumus:</a:t>
            </a:r>
            <a:endParaRPr/>
          </a:p>
        </p:txBody>
      </p:sp>
      <p:sp>
        <p:nvSpPr>
          <p:cNvPr id="82" name="Google Shape;82;h4e41b1657be6e510_0_0"/>
          <p:cNvSpPr/>
          <p:nvPr/>
        </p:nvSpPr>
        <p:spPr>
          <a:xfrm>
            <a:off x="311700" y="1950000"/>
            <a:ext cx="2017800" cy="2850000"/>
          </a:xfrm>
          <a:prstGeom prst="rect">
            <a:avLst/>
          </a:prstGeom>
          <a:solidFill>
            <a:srgbClr val="FFFFFF"/>
          </a:solidFill>
          <a:ln cap="flat" cmpd="sng" w="12700">
            <a:solidFill>
              <a:srgbClr val="A9CCE8"/>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3" name="Google Shape;83;h4e41b1657be6e510_0_0"/>
          <p:cNvSpPr/>
          <p:nvPr/>
        </p:nvSpPr>
        <p:spPr>
          <a:xfrm>
            <a:off x="311700" y="2650000"/>
            <a:ext cx="2017800" cy="2150100"/>
          </a:xfrm>
          <a:prstGeom prst="rect">
            <a:avLst/>
          </a:prstGeom>
          <a:noFill/>
          <a:ln>
            <a:noFill/>
          </a:ln>
        </p:spPr>
        <p:txBody>
          <a:bodyPr anchorCtr="0" anchor="t" bIns="91425" lIns="91425" spcFirstLastPara="1" rIns="91425" wrap="square" tIns="91425">
            <a:noAutofit/>
          </a:bodyPr>
          <a:lstStyle/>
          <a:p>
            <a:pPr indent="-228600" lvl="0" marL="228600" marR="0" rtl="0" algn="l">
              <a:lnSpc>
                <a:spcPct val="110000"/>
              </a:lnSpc>
              <a:spcBef>
                <a:spcPts val="0"/>
              </a:spcBef>
              <a:spcAft>
                <a:spcPts val="0"/>
              </a:spcAft>
              <a:buClr>
                <a:srgbClr val="2F7BBF"/>
              </a:buClr>
              <a:buSzPts val="1300"/>
              <a:buFont typeface="Arial"/>
              <a:buChar char="•"/>
            </a:pPr>
            <a:r>
              <a:rPr b="0" i="0" lang="en" sz="1300" u="none" cap="none" strike="noStrike">
                <a:solidFill>
                  <a:srgbClr val="0F3557"/>
                </a:solidFill>
                <a:latin typeface="Arial"/>
                <a:ea typeface="Arial"/>
                <a:cs typeface="Arial"/>
                <a:sym typeface="Arial"/>
              </a:rPr>
              <a:t>Nodrošināt informācijas izvērtēšanu</a:t>
            </a:r>
            <a:r>
              <a:rPr lang="en" sz="1300">
                <a:solidFill>
                  <a:srgbClr val="0F3557"/>
                </a:solidFill>
              </a:rPr>
              <a:t>.</a:t>
            </a:r>
            <a:endParaRPr/>
          </a:p>
          <a:p>
            <a:pPr indent="-228600" lvl="0" marL="228600" marR="0" rtl="0" algn="l">
              <a:lnSpc>
                <a:spcPct val="110000"/>
              </a:lnSpc>
              <a:spcBef>
                <a:spcPts val="500"/>
              </a:spcBef>
              <a:spcAft>
                <a:spcPts val="0"/>
              </a:spcAft>
              <a:buClr>
                <a:srgbClr val="2F7BBF"/>
              </a:buClr>
              <a:buSzPts val="1300"/>
              <a:buFont typeface="Arial"/>
              <a:buChar char="•"/>
            </a:pPr>
            <a:r>
              <a:rPr b="0" i="0" lang="en" sz="1300" u="none" cap="none" strike="noStrike">
                <a:solidFill>
                  <a:srgbClr val="0F3557"/>
                </a:solidFill>
                <a:latin typeface="Arial"/>
                <a:ea typeface="Arial"/>
                <a:cs typeface="Arial"/>
                <a:sym typeface="Arial"/>
              </a:rPr>
              <a:t>Iesniegt informāciju tiesībaizsardzības institūcijām (ja nepieciešams)</a:t>
            </a:r>
            <a:r>
              <a:rPr lang="en" sz="1300">
                <a:solidFill>
                  <a:srgbClr val="0F3557"/>
                </a:solidFill>
              </a:rPr>
              <a:t>.</a:t>
            </a:r>
            <a:endParaRPr/>
          </a:p>
          <a:p>
            <a:pPr indent="-228600" lvl="0" marL="228600" marR="0" rtl="0" algn="l">
              <a:lnSpc>
                <a:spcPct val="110000"/>
              </a:lnSpc>
              <a:spcBef>
                <a:spcPts val="500"/>
              </a:spcBef>
              <a:spcAft>
                <a:spcPts val="500"/>
              </a:spcAft>
              <a:buClr>
                <a:srgbClr val="2F7BBF"/>
              </a:buClr>
              <a:buSzPts val="1300"/>
              <a:buFont typeface="Arial"/>
              <a:buChar char="•"/>
            </a:pPr>
            <a:r>
              <a:rPr b="0" i="0" lang="en" sz="1300" u="none" cap="none" strike="noStrike">
                <a:solidFill>
                  <a:srgbClr val="0F3557"/>
                </a:solidFill>
                <a:latin typeface="Arial"/>
                <a:ea typeface="Arial"/>
                <a:cs typeface="Arial"/>
                <a:sym typeface="Arial"/>
              </a:rPr>
              <a:t>Sniegt atbalstu situācijas risināšanai</a:t>
            </a:r>
            <a:r>
              <a:rPr lang="en" sz="1300">
                <a:solidFill>
                  <a:srgbClr val="0F3557"/>
                </a:solidFill>
              </a:rPr>
              <a:t>.</a:t>
            </a:r>
            <a:endParaRPr/>
          </a:p>
        </p:txBody>
      </p:sp>
      <p:sp>
        <p:nvSpPr>
          <p:cNvPr id="84" name="Google Shape;84;h4e41b1657be6e510_0_0"/>
          <p:cNvSpPr/>
          <p:nvPr/>
        </p:nvSpPr>
        <p:spPr>
          <a:xfrm>
            <a:off x="311700" y="1950000"/>
            <a:ext cx="2017800" cy="699900"/>
          </a:xfrm>
          <a:prstGeom prst="rect">
            <a:avLst/>
          </a:prstGeom>
          <a:solidFill>
            <a:srgbClr val="A9D3F0"/>
          </a:solidFill>
          <a:ln cap="flat" cmpd="sng" w="12700">
            <a:solidFill>
              <a:srgbClr val="A9CC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0000"/>
              </a:lnSpc>
              <a:spcBef>
                <a:spcPts val="0"/>
              </a:spcBef>
              <a:spcAft>
                <a:spcPts val="0"/>
              </a:spcAft>
              <a:buClr>
                <a:srgbClr val="000000"/>
              </a:buClr>
              <a:buSzPts val="1400"/>
              <a:buFont typeface="Arial"/>
              <a:buNone/>
            </a:pPr>
            <a:r>
              <a:rPr b="1" i="0" lang="en" sz="1400" u="none" cap="none" strike="noStrike">
                <a:solidFill>
                  <a:srgbClr val="0F3557"/>
                </a:solidFill>
                <a:latin typeface="Arial"/>
                <a:ea typeface="Arial"/>
                <a:cs typeface="Arial"/>
                <a:sym typeface="Arial"/>
              </a:rPr>
              <a:t>Dibinātāja pienākums</a:t>
            </a:r>
            <a:endParaRPr/>
          </a:p>
        </p:txBody>
      </p:sp>
      <p:sp>
        <p:nvSpPr>
          <p:cNvPr id="85" name="Google Shape;85;h4e41b1657be6e510_0_0"/>
          <p:cNvSpPr/>
          <p:nvPr/>
        </p:nvSpPr>
        <p:spPr>
          <a:xfrm>
            <a:off x="2479350" y="1950000"/>
            <a:ext cx="2017800" cy="2850000"/>
          </a:xfrm>
          <a:prstGeom prst="rect">
            <a:avLst/>
          </a:prstGeom>
          <a:solidFill>
            <a:srgbClr val="FFFFFF"/>
          </a:solidFill>
          <a:ln cap="flat" cmpd="sng" w="12700">
            <a:solidFill>
              <a:srgbClr val="A9CCE8"/>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 name="Google Shape;86;h4e41b1657be6e510_0_0"/>
          <p:cNvSpPr/>
          <p:nvPr/>
        </p:nvSpPr>
        <p:spPr>
          <a:xfrm>
            <a:off x="2479350" y="2650000"/>
            <a:ext cx="2017800" cy="2150100"/>
          </a:xfrm>
          <a:prstGeom prst="rect">
            <a:avLst/>
          </a:prstGeom>
          <a:noFill/>
          <a:ln>
            <a:noFill/>
          </a:ln>
        </p:spPr>
        <p:txBody>
          <a:bodyPr anchorCtr="0" anchor="t" bIns="91425" lIns="91425" spcFirstLastPara="1" rIns="91425" wrap="square" tIns="91425">
            <a:noAutofit/>
          </a:bodyPr>
          <a:lstStyle/>
          <a:p>
            <a:pPr indent="-228600" lvl="0" marL="228600" marR="0" rtl="0" algn="l">
              <a:lnSpc>
                <a:spcPct val="110000"/>
              </a:lnSpc>
              <a:spcBef>
                <a:spcPts val="0"/>
              </a:spcBef>
              <a:spcAft>
                <a:spcPts val="0"/>
              </a:spcAft>
              <a:buClr>
                <a:srgbClr val="2F7BBF"/>
              </a:buClr>
              <a:buSzPts val="1300"/>
              <a:buFont typeface="Arial"/>
              <a:buChar char="•"/>
            </a:pPr>
            <a:r>
              <a:rPr b="0" i="0" lang="en" sz="1300" u="none" cap="none" strike="noStrike">
                <a:solidFill>
                  <a:srgbClr val="0F3557"/>
                </a:solidFill>
                <a:latin typeface="Arial"/>
                <a:ea typeface="Arial"/>
                <a:cs typeface="Arial"/>
                <a:sym typeface="Arial"/>
              </a:rPr>
              <a:t>Izvērtēt informāciju</a:t>
            </a:r>
            <a:r>
              <a:rPr lang="en" sz="1300">
                <a:solidFill>
                  <a:srgbClr val="0F3557"/>
                </a:solidFill>
              </a:rPr>
              <a:t>.</a:t>
            </a:r>
            <a:endParaRPr/>
          </a:p>
          <a:p>
            <a:pPr indent="-228600" lvl="0" marL="228600" marR="0" rtl="0" algn="l">
              <a:lnSpc>
                <a:spcPct val="110000"/>
              </a:lnSpc>
              <a:spcBef>
                <a:spcPts val="500"/>
              </a:spcBef>
              <a:spcAft>
                <a:spcPts val="0"/>
              </a:spcAft>
              <a:buClr>
                <a:srgbClr val="2F7BBF"/>
              </a:buClr>
              <a:buSzPts val="1300"/>
              <a:buFont typeface="Arial"/>
              <a:buChar char="•"/>
            </a:pPr>
            <a:r>
              <a:rPr b="0" i="0" lang="en" sz="1300" u="none" cap="none" strike="noStrike">
                <a:solidFill>
                  <a:srgbClr val="0F3557"/>
                </a:solidFill>
                <a:latin typeface="Arial"/>
                <a:ea typeface="Arial"/>
                <a:cs typeface="Arial"/>
                <a:sym typeface="Arial"/>
              </a:rPr>
              <a:t>Informēt dibinātāju</a:t>
            </a:r>
            <a:r>
              <a:rPr lang="en" sz="1300">
                <a:solidFill>
                  <a:srgbClr val="0F3557"/>
                </a:solidFill>
              </a:rPr>
              <a:t>.</a:t>
            </a:r>
            <a:endParaRPr/>
          </a:p>
          <a:p>
            <a:pPr indent="-228600" lvl="0" marL="228600" marR="0" rtl="0" algn="l">
              <a:lnSpc>
                <a:spcPct val="110000"/>
              </a:lnSpc>
              <a:spcBef>
                <a:spcPts val="500"/>
              </a:spcBef>
              <a:spcAft>
                <a:spcPts val="500"/>
              </a:spcAft>
              <a:buClr>
                <a:srgbClr val="2F7BBF"/>
              </a:buClr>
              <a:buSzPts val="1300"/>
              <a:buFont typeface="Arial"/>
              <a:buChar char="•"/>
            </a:pPr>
            <a:r>
              <a:rPr b="0" i="0" lang="en" sz="1300" u="none" cap="none" strike="noStrike">
                <a:solidFill>
                  <a:srgbClr val="0F3557"/>
                </a:solidFill>
                <a:latin typeface="Arial"/>
                <a:ea typeface="Arial"/>
                <a:cs typeface="Arial"/>
                <a:sym typeface="Arial"/>
              </a:rPr>
              <a:t>Risināt situāciju.</a:t>
            </a:r>
            <a:endParaRPr/>
          </a:p>
        </p:txBody>
      </p:sp>
      <p:sp>
        <p:nvSpPr>
          <p:cNvPr id="87" name="Google Shape;87;h4e41b1657be6e510_0_0"/>
          <p:cNvSpPr/>
          <p:nvPr/>
        </p:nvSpPr>
        <p:spPr>
          <a:xfrm>
            <a:off x="2479350" y="1950000"/>
            <a:ext cx="2017800" cy="699900"/>
          </a:xfrm>
          <a:prstGeom prst="rect">
            <a:avLst/>
          </a:prstGeom>
          <a:solidFill>
            <a:srgbClr val="8FC4EA"/>
          </a:solidFill>
          <a:ln cap="flat" cmpd="sng" w="12700">
            <a:solidFill>
              <a:srgbClr val="A9CC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0000"/>
              </a:lnSpc>
              <a:spcBef>
                <a:spcPts val="0"/>
              </a:spcBef>
              <a:spcAft>
                <a:spcPts val="0"/>
              </a:spcAft>
              <a:buClr>
                <a:srgbClr val="000000"/>
              </a:buClr>
              <a:buSzPts val="1400"/>
              <a:buFont typeface="Arial"/>
              <a:buNone/>
            </a:pPr>
            <a:r>
              <a:rPr b="1" i="0" lang="en" sz="1400" u="none" cap="none" strike="noStrike">
                <a:solidFill>
                  <a:srgbClr val="0F3557"/>
                </a:solidFill>
                <a:latin typeface="Arial"/>
                <a:ea typeface="Arial"/>
                <a:cs typeface="Arial"/>
                <a:sym typeface="Arial"/>
              </a:rPr>
              <a:t>Izglītības iestādes vadītāja pienākums</a:t>
            </a:r>
            <a:endParaRPr/>
          </a:p>
        </p:txBody>
      </p:sp>
      <p:sp>
        <p:nvSpPr>
          <p:cNvPr id="88" name="Google Shape;88;h4e41b1657be6e510_0_0"/>
          <p:cNvSpPr/>
          <p:nvPr/>
        </p:nvSpPr>
        <p:spPr>
          <a:xfrm>
            <a:off x="4647000" y="1950000"/>
            <a:ext cx="2017800" cy="2850000"/>
          </a:xfrm>
          <a:prstGeom prst="rect">
            <a:avLst/>
          </a:prstGeom>
          <a:solidFill>
            <a:srgbClr val="FFFFFF"/>
          </a:solidFill>
          <a:ln cap="flat" cmpd="sng" w="12700">
            <a:solidFill>
              <a:srgbClr val="A9CCE8"/>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9" name="Google Shape;89;h4e41b1657be6e510_0_0"/>
          <p:cNvSpPr/>
          <p:nvPr/>
        </p:nvSpPr>
        <p:spPr>
          <a:xfrm>
            <a:off x="4647000" y="2650000"/>
            <a:ext cx="2017800" cy="2150100"/>
          </a:xfrm>
          <a:prstGeom prst="rect">
            <a:avLst/>
          </a:prstGeom>
          <a:noFill/>
          <a:ln>
            <a:noFill/>
          </a:ln>
        </p:spPr>
        <p:txBody>
          <a:bodyPr anchorCtr="0" anchor="t" bIns="91425" lIns="91425" spcFirstLastPara="1" rIns="91425" wrap="square" tIns="91425">
            <a:noAutofit/>
          </a:bodyPr>
          <a:lstStyle/>
          <a:p>
            <a:pPr indent="-222250" lvl="0" marL="228600" marR="0" rtl="0" algn="l">
              <a:lnSpc>
                <a:spcPct val="110000"/>
              </a:lnSpc>
              <a:spcBef>
                <a:spcPts val="500"/>
              </a:spcBef>
              <a:spcAft>
                <a:spcPts val="500"/>
              </a:spcAft>
              <a:buClr>
                <a:srgbClr val="2F7BBF"/>
              </a:buClr>
              <a:buSzPts val="1200"/>
              <a:buFont typeface="Arial"/>
              <a:buChar char="•"/>
            </a:pPr>
            <a:r>
              <a:rPr lang="en" sz="1200">
                <a:solidFill>
                  <a:schemeClr val="dk1"/>
                </a:solidFill>
                <a:highlight>
                  <a:srgbClr val="FFFFFF"/>
                </a:highlight>
              </a:rPr>
              <a:t>i</a:t>
            </a:r>
            <a:r>
              <a:rPr lang="en" sz="1200">
                <a:solidFill>
                  <a:srgbClr val="0F3557"/>
                </a:solidFill>
                <a:highlight>
                  <a:srgbClr val="FFFFFF"/>
                </a:highlight>
              </a:rPr>
              <a:t>nformēt izglītības iestādes vadītāju par bērna veselības stāvokli un jebkādiem citiem apstākļiem, kas var būtiski ietekmēt izglītības procesu un būt nozīmīgi tajā iesaistītajām personām</a:t>
            </a:r>
            <a:r>
              <a:rPr lang="en" sz="1200">
                <a:solidFill>
                  <a:srgbClr val="0F3557"/>
                </a:solidFill>
              </a:rPr>
              <a:t>.</a:t>
            </a:r>
            <a:endParaRPr sz="1200">
              <a:solidFill>
                <a:srgbClr val="0F3557"/>
              </a:solidFill>
            </a:endParaRPr>
          </a:p>
        </p:txBody>
      </p:sp>
      <p:sp>
        <p:nvSpPr>
          <p:cNvPr id="90" name="Google Shape;90;h4e41b1657be6e510_0_0"/>
          <p:cNvSpPr/>
          <p:nvPr/>
        </p:nvSpPr>
        <p:spPr>
          <a:xfrm>
            <a:off x="4647000" y="1950000"/>
            <a:ext cx="2017800" cy="699900"/>
          </a:xfrm>
          <a:prstGeom prst="rect">
            <a:avLst/>
          </a:prstGeom>
          <a:solidFill>
            <a:srgbClr val="6BAEE0"/>
          </a:solidFill>
          <a:ln cap="flat" cmpd="sng" w="12700">
            <a:solidFill>
              <a:srgbClr val="A9CC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0000"/>
              </a:lnSpc>
              <a:spcBef>
                <a:spcPts val="0"/>
              </a:spcBef>
              <a:spcAft>
                <a:spcPts val="0"/>
              </a:spcAft>
              <a:buClr>
                <a:srgbClr val="000000"/>
              </a:buClr>
              <a:buSzPts val="1400"/>
              <a:buFont typeface="Arial"/>
              <a:buNone/>
            </a:pPr>
            <a:r>
              <a:rPr b="1" i="0" lang="en" sz="1400" u="none" cap="none" strike="noStrike">
                <a:solidFill>
                  <a:srgbClr val="0F3557"/>
                </a:solidFill>
                <a:latin typeface="Arial"/>
                <a:ea typeface="Arial"/>
                <a:cs typeface="Arial"/>
                <a:sym typeface="Arial"/>
              </a:rPr>
              <a:t>Vecāka pienākums</a:t>
            </a:r>
            <a:endParaRPr/>
          </a:p>
        </p:txBody>
      </p:sp>
      <p:sp>
        <p:nvSpPr>
          <p:cNvPr id="91" name="Google Shape;91;h4e41b1657be6e510_0_0"/>
          <p:cNvSpPr/>
          <p:nvPr/>
        </p:nvSpPr>
        <p:spPr>
          <a:xfrm>
            <a:off x="6814650" y="1950000"/>
            <a:ext cx="2017800" cy="2850000"/>
          </a:xfrm>
          <a:prstGeom prst="rect">
            <a:avLst/>
          </a:prstGeom>
          <a:solidFill>
            <a:srgbClr val="FFFFFF"/>
          </a:solidFill>
          <a:ln cap="flat" cmpd="sng" w="12700">
            <a:solidFill>
              <a:srgbClr val="A9CCE8"/>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2" name="Google Shape;92;h4e41b1657be6e510_0_0"/>
          <p:cNvSpPr/>
          <p:nvPr/>
        </p:nvSpPr>
        <p:spPr>
          <a:xfrm>
            <a:off x="6814650" y="2650000"/>
            <a:ext cx="2017800" cy="2150100"/>
          </a:xfrm>
          <a:prstGeom prst="rect">
            <a:avLst/>
          </a:prstGeom>
          <a:noFill/>
          <a:ln>
            <a:noFill/>
          </a:ln>
        </p:spPr>
        <p:txBody>
          <a:bodyPr anchorCtr="0" anchor="t" bIns="91425" lIns="91425" spcFirstLastPara="1" rIns="91425" wrap="square" tIns="91425">
            <a:noAutofit/>
          </a:bodyPr>
          <a:lstStyle/>
          <a:p>
            <a:pPr indent="-228600" lvl="0" marL="228600" marR="0" rtl="0" algn="l">
              <a:lnSpc>
                <a:spcPct val="110000"/>
              </a:lnSpc>
              <a:spcBef>
                <a:spcPts val="0"/>
              </a:spcBef>
              <a:spcAft>
                <a:spcPts val="500"/>
              </a:spcAft>
              <a:buClr>
                <a:srgbClr val="2F7BBF"/>
              </a:buClr>
              <a:buSzPts val="1300"/>
              <a:buFont typeface="Arial"/>
              <a:buChar char="•"/>
            </a:pPr>
            <a:r>
              <a:rPr b="0" i="0" lang="en" sz="1300" u="none" cap="none" strike="noStrike">
                <a:solidFill>
                  <a:srgbClr val="0F3557"/>
                </a:solidFill>
                <a:latin typeface="Arial"/>
                <a:ea typeface="Arial"/>
                <a:cs typeface="Arial"/>
                <a:sym typeface="Arial"/>
              </a:rPr>
              <a:t>Neapdraudēt savu un citu personu veselību, drošību un dzīvību</a:t>
            </a:r>
            <a:r>
              <a:rPr lang="en" sz="1300">
                <a:solidFill>
                  <a:srgbClr val="0F3557"/>
                </a:solidFill>
              </a:rPr>
              <a:t>.</a:t>
            </a:r>
            <a:endParaRPr/>
          </a:p>
        </p:txBody>
      </p:sp>
      <p:sp>
        <p:nvSpPr>
          <p:cNvPr id="93" name="Google Shape;93;h4e41b1657be6e510_0_0"/>
          <p:cNvSpPr/>
          <p:nvPr/>
        </p:nvSpPr>
        <p:spPr>
          <a:xfrm>
            <a:off x="6814650" y="1950000"/>
            <a:ext cx="2017800" cy="699900"/>
          </a:xfrm>
          <a:prstGeom prst="rect">
            <a:avLst/>
          </a:prstGeom>
          <a:solidFill>
            <a:srgbClr val="4E9AD4"/>
          </a:solidFill>
          <a:ln cap="flat" cmpd="sng" w="12700">
            <a:solidFill>
              <a:srgbClr val="A9CC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0000"/>
              </a:lnSpc>
              <a:spcBef>
                <a:spcPts val="0"/>
              </a:spcBef>
              <a:spcAft>
                <a:spcPts val="0"/>
              </a:spcAft>
              <a:buClr>
                <a:srgbClr val="000000"/>
              </a:buClr>
              <a:buSzPts val="1400"/>
              <a:buFont typeface="Arial"/>
              <a:buNone/>
            </a:pPr>
            <a:r>
              <a:rPr b="1" i="0" lang="en" sz="1400" u="none" cap="none" strike="noStrike">
                <a:solidFill>
                  <a:srgbClr val="0F3557"/>
                </a:solidFill>
                <a:latin typeface="Arial"/>
                <a:ea typeface="Arial"/>
                <a:cs typeface="Arial"/>
                <a:sym typeface="Arial"/>
              </a:rPr>
              <a:t>Izglītojamā pienākums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h4e41b1657be6e510_0_66"/>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h4e41b1657be6e510_0_66"/>
          <p:cNvSpPr/>
          <p:nvPr/>
        </p:nvSpPr>
        <p:spPr>
          <a:xfrm>
            <a:off x="0" y="0"/>
            <a:ext cx="9144000" cy="1109100"/>
          </a:xfrm>
          <a:prstGeom prst="rect">
            <a:avLst/>
          </a:prstGeom>
          <a:solidFill>
            <a:srgbClr val="6BAEE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h4e41b1657be6e510_0_66"/>
          <p:cNvSpPr/>
          <p:nvPr/>
        </p:nvSpPr>
        <p:spPr>
          <a:xfrm>
            <a:off x="0" y="0"/>
            <a:ext cx="177900" cy="110910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h4e41b1657be6e510_0_66"/>
          <p:cNvSpPr/>
          <p:nvPr/>
        </p:nvSpPr>
        <p:spPr>
          <a:xfrm>
            <a:off x="0" y="5029200"/>
            <a:ext cx="9144000" cy="114300"/>
          </a:xfrm>
          <a:prstGeom prst="rect">
            <a:avLst/>
          </a:prstGeom>
          <a:solidFill>
            <a:srgbClr val="3F86C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h4e41b1657be6e510_0_6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F3557"/>
                </a:solidFill>
              </a:rPr>
              <a:t>Algoritma normatīvais regulējums:</a:t>
            </a:r>
            <a:endParaRPr/>
          </a:p>
        </p:txBody>
      </p:sp>
      <p:sp>
        <p:nvSpPr>
          <p:cNvPr id="103" name="Google Shape;103;h4e41b1657be6e510_0_66"/>
          <p:cNvSpPr txBox="1"/>
          <p:nvPr>
            <p:ph idx="1" type="body"/>
          </p:nvPr>
        </p:nvSpPr>
        <p:spPr>
          <a:xfrm>
            <a:off x="311700" y="1152475"/>
            <a:ext cx="8520600" cy="3699900"/>
          </a:xfrm>
          <a:prstGeom prst="rect">
            <a:avLst/>
          </a:prstGeom>
          <a:noFill/>
          <a:ln>
            <a:noFill/>
          </a:ln>
        </p:spPr>
        <p:txBody>
          <a:bodyPr anchorCtr="0" anchor="t" bIns="91425" lIns="91425" spcFirstLastPara="1" rIns="91425" wrap="square" tIns="91425">
            <a:normAutofit/>
          </a:bodyPr>
          <a:lstStyle/>
          <a:p>
            <a:pPr indent="0" lvl="0" marL="0" rtl="0" algn="l">
              <a:lnSpc>
                <a:spcPct val="108000"/>
              </a:lnSpc>
              <a:spcBef>
                <a:spcPts val="0"/>
              </a:spcBef>
              <a:spcAft>
                <a:spcPts val="0"/>
              </a:spcAft>
              <a:buSzPts val="1800"/>
              <a:buNone/>
            </a:pPr>
            <a:r>
              <a:rPr lang="en" sz="1500">
                <a:solidFill>
                  <a:srgbClr val="0F3557"/>
                </a:solidFill>
              </a:rPr>
              <a:t>- </a:t>
            </a:r>
            <a:r>
              <a:rPr b="1" lang="en" sz="1500">
                <a:solidFill>
                  <a:srgbClr val="0F3557"/>
                </a:solidFill>
              </a:rPr>
              <a:t>Ministru kabineta 2023. gada 22. augusta noteikumi Nr. 474</a:t>
            </a:r>
            <a:r>
              <a:rPr lang="en" sz="1500">
                <a:solidFill>
                  <a:srgbClr val="0F3557"/>
                </a:solidFill>
              </a:rPr>
              <a:t> “Kārtība, kādā nodrošināma izglītojamo profilaktiskā veselības aprūpe, pirmā palīdzība un drošība izglītības iestādēs un to organizētajos pasākumos”.</a:t>
            </a:r>
            <a:endParaRPr/>
          </a:p>
          <a:p>
            <a:pPr indent="0" lvl="0" marL="0" rtl="0" algn="l">
              <a:lnSpc>
                <a:spcPct val="108000"/>
              </a:lnSpc>
              <a:spcBef>
                <a:spcPts val="900"/>
              </a:spcBef>
              <a:spcAft>
                <a:spcPts val="0"/>
              </a:spcAft>
              <a:buSzPts val="1800"/>
              <a:buNone/>
            </a:pPr>
            <a:r>
              <a:rPr lang="en" sz="1500">
                <a:solidFill>
                  <a:srgbClr val="0F3557"/>
                </a:solidFill>
              </a:rPr>
              <a:t>- </a:t>
            </a:r>
            <a:r>
              <a:rPr b="1" lang="en" sz="1500">
                <a:solidFill>
                  <a:srgbClr val="0F3557"/>
                </a:solidFill>
              </a:rPr>
              <a:t>Bērnu tiesību aizsardzības likuma 1. panta 9.1. punkts</a:t>
            </a:r>
            <a:r>
              <a:rPr lang="en" sz="1500">
                <a:solidFill>
                  <a:srgbClr val="0F3557"/>
                </a:solidFill>
              </a:rPr>
              <a:t>: </a:t>
            </a:r>
            <a:r>
              <a:rPr b="1" lang="en" sz="1500">
                <a:solidFill>
                  <a:srgbClr val="0F3557"/>
                </a:solidFill>
              </a:rPr>
              <a:t>vardarbība </a:t>
            </a:r>
            <a:r>
              <a:rPr lang="en" sz="1500">
                <a:solidFill>
                  <a:srgbClr val="0F3557"/>
                </a:solidFill>
              </a:rPr>
              <a:t>ir visu veidu fiziska vai emocionāla cietsirdība, seksuāla vardarbība vai cita veida izturēšanās, kas apdraud vai var apdraudēt nepilngadīgā veselību, dzīvību, attīstību vai pašcieņu.</a:t>
            </a:r>
            <a:endParaRPr/>
          </a:p>
          <a:p>
            <a:pPr indent="0" lvl="0" marL="0" rtl="0" algn="l">
              <a:lnSpc>
                <a:spcPct val="108000"/>
              </a:lnSpc>
              <a:spcBef>
                <a:spcPts val="900"/>
              </a:spcBef>
              <a:spcAft>
                <a:spcPts val="900"/>
              </a:spcAft>
              <a:buSzPts val="1800"/>
              <a:buNone/>
            </a:pPr>
            <a:r>
              <a:rPr lang="en" sz="1500">
                <a:solidFill>
                  <a:srgbClr val="0F3557"/>
                </a:solidFill>
              </a:rPr>
              <a:t>- </a:t>
            </a:r>
            <a:r>
              <a:rPr b="1" lang="en" sz="1500">
                <a:solidFill>
                  <a:srgbClr val="0F3557"/>
                </a:solidFill>
              </a:rPr>
              <a:t>Bērnu aizsardzības centra 2024. gadā izstrādātais algoritms „Vardarbības gadījumu risināšanas algoritms izglītības iestādē”</a:t>
            </a:r>
            <a:r>
              <a:rPr lang="en" sz="1500">
                <a:solidFill>
                  <a:srgbClr val="0F3557"/>
                </a:solidFill>
              </a:rPr>
              <a:t>, kas nosaka rīcības shēmas un veicamos pasākumus, gadījumos, kad pastāv aizdomas par iespējamiem bērnu tiesību pārkāpumiem saistībā ar vardarbību pret bērnu.</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h5dca2ab5a265683_0_38"/>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h5dca2ab5a265683_0_38"/>
          <p:cNvSpPr/>
          <p:nvPr/>
        </p:nvSpPr>
        <p:spPr>
          <a:xfrm>
            <a:off x="0" y="0"/>
            <a:ext cx="9144000" cy="1109100"/>
          </a:xfrm>
          <a:prstGeom prst="rect">
            <a:avLst/>
          </a:prstGeom>
          <a:solidFill>
            <a:srgbClr val="6BAEE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h5dca2ab5a265683_0_38"/>
          <p:cNvSpPr/>
          <p:nvPr/>
        </p:nvSpPr>
        <p:spPr>
          <a:xfrm>
            <a:off x="0" y="0"/>
            <a:ext cx="177900" cy="110910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h5dca2ab5a265683_0_38"/>
          <p:cNvSpPr/>
          <p:nvPr/>
        </p:nvSpPr>
        <p:spPr>
          <a:xfrm>
            <a:off x="0" y="5029200"/>
            <a:ext cx="9144000" cy="114300"/>
          </a:xfrm>
          <a:prstGeom prst="rect">
            <a:avLst/>
          </a:prstGeom>
          <a:solidFill>
            <a:srgbClr val="3F86C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h5dca2ab5a265683_0_3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F3557"/>
                </a:solidFill>
              </a:rPr>
              <a:t>Algoritms nosaka:</a:t>
            </a:r>
            <a:endParaRPr/>
          </a:p>
        </p:txBody>
      </p:sp>
      <p:sp>
        <p:nvSpPr>
          <p:cNvPr id="113" name="Google Shape;113;h5dca2ab5a265683_0_3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a:solidFill>
                  <a:srgbClr val="0F3557"/>
                </a:solidFill>
              </a:rPr>
              <a:t>kārtību, kā tiek konstatēti un risināti konflikti un vardarbības gadījumi: </a:t>
            </a:r>
            <a:endParaRPr b="1">
              <a:solidFill>
                <a:srgbClr val="0F3557"/>
              </a:solidFill>
            </a:endParaRPr>
          </a:p>
          <a:p>
            <a:pPr indent="-342900" lvl="0" marL="457200" rtl="0" algn="l">
              <a:lnSpc>
                <a:spcPct val="115000"/>
              </a:lnSpc>
              <a:spcBef>
                <a:spcPts val="1200"/>
              </a:spcBef>
              <a:spcAft>
                <a:spcPts val="0"/>
              </a:spcAft>
              <a:buClr>
                <a:srgbClr val="0F3557"/>
              </a:buClr>
              <a:buSzPts val="1800"/>
              <a:buChar char="-"/>
            </a:pPr>
            <a:r>
              <a:rPr lang="en">
                <a:solidFill>
                  <a:srgbClr val="0F3557"/>
                </a:solidFill>
              </a:rPr>
              <a:t>starp izglītojamajiem, </a:t>
            </a:r>
            <a:endParaRPr>
              <a:solidFill>
                <a:srgbClr val="0F3557"/>
              </a:solidFill>
            </a:endParaRPr>
          </a:p>
          <a:p>
            <a:pPr indent="-342900" lvl="0" marL="457200" rtl="0" algn="l">
              <a:lnSpc>
                <a:spcPct val="115000"/>
              </a:lnSpc>
              <a:spcBef>
                <a:spcPts val="0"/>
              </a:spcBef>
              <a:spcAft>
                <a:spcPts val="0"/>
              </a:spcAft>
              <a:buClr>
                <a:srgbClr val="0F3557"/>
              </a:buClr>
              <a:buSzPts val="1800"/>
              <a:buChar char="-"/>
            </a:pPr>
            <a:r>
              <a:rPr lang="en">
                <a:solidFill>
                  <a:srgbClr val="0F3557"/>
                </a:solidFill>
              </a:rPr>
              <a:t>starp izglītojamajiem un ģimnāzijas darbinieku/-iem, </a:t>
            </a:r>
            <a:endParaRPr>
              <a:solidFill>
                <a:srgbClr val="0F3557"/>
              </a:solidFill>
            </a:endParaRPr>
          </a:p>
          <a:p>
            <a:pPr indent="-342900" lvl="0" marL="457200" rtl="0" algn="l">
              <a:lnSpc>
                <a:spcPct val="115000"/>
              </a:lnSpc>
              <a:spcBef>
                <a:spcPts val="0"/>
              </a:spcBef>
              <a:spcAft>
                <a:spcPts val="0"/>
              </a:spcAft>
              <a:buClr>
                <a:srgbClr val="0F3557"/>
              </a:buClr>
              <a:buSzPts val="1800"/>
              <a:buChar char="-"/>
            </a:pPr>
            <a:r>
              <a:rPr lang="en">
                <a:solidFill>
                  <a:srgbClr val="0F3557"/>
                </a:solidFill>
              </a:rPr>
              <a:t>starp ģimnāzijas darbiniekiem un izglītojamā vecākiem vai likumiskajiem pārstāvjiem.</a:t>
            </a:r>
            <a:endParaRPr>
              <a:solidFill>
                <a:srgbClr val="0F3557"/>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5"/>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5"/>
          <p:cNvSpPr/>
          <p:nvPr/>
        </p:nvSpPr>
        <p:spPr>
          <a:xfrm>
            <a:off x="0" y="0"/>
            <a:ext cx="9144000" cy="1128700"/>
          </a:xfrm>
          <a:prstGeom prst="rect">
            <a:avLst/>
          </a:prstGeom>
          <a:solidFill>
            <a:srgbClr val="6BAEE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5"/>
          <p:cNvSpPr/>
          <p:nvPr/>
        </p:nvSpPr>
        <p:spPr>
          <a:xfrm>
            <a:off x="0" y="0"/>
            <a:ext cx="177800" cy="112870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5"/>
          <p:cNvSpPr/>
          <p:nvPr/>
        </p:nvSpPr>
        <p:spPr>
          <a:xfrm>
            <a:off x="0" y="5029200"/>
            <a:ext cx="9144000" cy="114300"/>
          </a:xfrm>
          <a:prstGeom prst="rect">
            <a:avLst/>
          </a:prstGeom>
          <a:solidFill>
            <a:srgbClr val="3F86C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5"/>
          <p:cNvSpPr txBox="1"/>
          <p:nvPr>
            <p:ph type="title"/>
          </p:nvPr>
        </p:nvSpPr>
        <p:spPr>
          <a:xfrm>
            <a:off x="233475" y="46457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F3557"/>
                </a:solidFill>
              </a:rPr>
              <a:t>Vardarbības veidi, to raksturojums:</a:t>
            </a:r>
            <a:endParaRPr/>
          </a:p>
        </p:txBody>
      </p:sp>
      <p:sp>
        <p:nvSpPr>
          <p:cNvPr id="123" name="Google Shape;123;p5"/>
          <p:cNvSpPr txBox="1"/>
          <p:nvPr>
            <p:ph idx="1" type="body"/>
          </p:nvPr>
        </p:nvSpPr>
        <p:spPr>
          <a:xfrm>
            <a:off x="233475" y="1250450"/>
            <a:ext cx="8520600" cy="3289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a:solidFill>
                  <a:srgbClr val="0F3557"/>
                </a:solidFill>
              </a:rPr>
              <a:t>Fiziska vardarbība </a:t>
            </a:r>
            <a:r>
              <a:rPr lang="en">
                <a:solidFill>
                  <a:srgbClr val="0F3557"/>
                </a:solidFill>
              </a:rPr>
              <a:t>ir veselībai vai dzīvībai bīstams apzināts spēka pielietojums, piemēram, apzināta grūšana, sišana, kniebšana.</a:t>
            </a:r>
            <a:endParaRPr>
              <a:solidFill>
                <a:srgbClr val="0F3557"/>
              </a:solidFill>
            </a:endParaRPr>
          </a:p>
          <a:p>
            <a:pPr indent="0" lvl="0" marL="0" rtl="0" algn="l">
              <a:lnSpc>
                <a:spcPct val="115000"/>
              </a:lnSpc>
              <a:spcBef>
                <a:spcPts val="1200"/>
              </a:spcBef>
              <a:spcAft>
                <a:spcPts val="0"/>
              </a:spcAft>
              <a:buSzPts val="1800"/>
              <a:buNone/>
            </a:pPr>
            <a:r>
              <a:rPr b="1" lang="en">
                <a:solidFill>
                  <a:srgbClr val="0F3557"/>
                </a:solidFill>
              </a:rPr>
              <a:t>Emocionālā vardarbība</a:t>
            </a:r>
            <a:r>
              <a:rPr b="1" lang="en"/>
              <a:t> </a:t>
            </a:r>
            <a:r>
              <a:rPr lang="en">
                <a:solidFill>
                  <a:srgbClr val="0F3557"/>
                </a:solidFill>
              </a:rPr>
              <a:t>ir pašcieņas aizskaršana vai psiholoģiska ietekmēšana (draudot, lamājot, pazemojot, izsmejot vai citādi kaitējot viņa emocionālajai attīstībai).</a:t>
            </a:r>
            <a:endParaRPr>
              <a:solidFill>
                <a:srgbClr val="0F3557"/>
              </a:solidFill>
            </a:endParaRPr>
          </a:p>
          <a:p>
            <a:pPr indent="0" lvl="0" marL="0" rtl="0" algn="l">
              <a:lnSpc>
                <a:spcPct val="115000"/>
              </a:lnSpc>
              <a:spcBef>
                <a:spcPts val="1200"/>
              </a:spcBef>
              <a:spcAft>
                <a:spcPts val="1200"/>
              </a:spcAft>
              <a:buSzPts val="1800"/>
              <a:buNone/>
            </a:pPr>
            <a:r>
              <a:t/>
            </a:r>
            <a:endParaRPr>
              <a:solidFill>
                <a:srgbClr val="0F3557"/>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6"/>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6"/>
          <p:cNvSpPr/>
          <p:nvPr/>
        </p:nvSpPr>
        <p:spPr>
          <a:xfrm>
            <a:off x="0" y="0"/>
            <a:ext cx="9144000" cy="1109150"/>
          </a:xfrm>
          <a:prstGeom prst="rect">
            <a:avLst/>
          </a:prstGeom>
          <a:solidFill>
            <a:srgbClr val="6BAEE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6"/>
          <p:cNvSpPr/>
          <p:nvPr/>
        </p:nvSpPr>
        <p:spPr>
          <a:xfrm>
            <a:off x="0" y="0"/>
            <a:ext cx="177800" cy="110915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6"/>
          <p:cNvSpPr/>
          <p:nvPr/>
        </p:nvSpPr>
        <p:spPr>
          <a:xfrm>
            <a:off x="0" y="5029200"/>
            <a:ext cx="9144000" cy="114300"/>
          </a:xfrm>
          <a:prstGeom prst="rect">
            <a:avLst/>
          </a:prstGeom>
          <a:solidFill>
            <a:srgbClr val="3F86C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rgbClr val="0F3557"/>
              </a:buClr>
              <a:buSzPct val="39286"/>
              <a:buFont typeface="Arial"/>
              <a:buNone/>
            </a:pPr>
            <a:r>
              <a:rPr lang="en">
                <a:solidFill>
                  <a:srgbClr val="0F3557"/>
                </a:solidFill>
              </a:rPr>
              <a:t>Vardarbības veidi, to raksturojums:</a:t>
            </a:r>
            <a:endParaRPr/>
          </a:p>
        </p:txBody>
      </p:sp>
      <p:sp>
        <p:nvSpPr>
          <p:cNvPr id="133" name="Google Shape;133;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05000"/>
              </a:lnSpc>
              <a:spcBef>
                <a:spcPts val="0"/>
              </a:spcBef>
              <a:spcAft>
                <a:spcPts val="0"/>
              </a:spcAft>
              <a:buClr>
                <a:srgbClr val="0F3557"/>
              </a:buClr>
              <a:buSzPts val="935"/>
              <a:buFont typeface="Arial"/>
              <a:buNone/>
            </a:pPr>
            <a:r>
              <a:rPr b="1" lang="en" sz="1860">
                <a:solidFill>
                  <a:srgbClr val="0F3557"/>
                </a:solidFill>
              </a:rPr>
              <a:t>Mobings </a:t>
            </a:r>
            <a:r>
              <a:rPr lang="en" sz="1860">
                <a:solidFill>
                  <a:srgbClr val="0F3557"/>
                </a:solidFill>
              </a:rPr>
              <a:t>(bulings) ir izglītības vidē īstenota apzināta psiholoģiska terorizēšana jeb pazemošana, viena vai vairāku bērnu  </a:t>
            </a:r>
            <a:r>
              <a:rPr b="1" lang="en" sz="1860">
                <a:solidFill>
                  <a:srgbClr val="0F3557"/>
                </a:solidFill>
              </a:rPr>
              <a:t>agresīva, vairākkārt atkārtota</a:t>
            </a:r>
            <a:r>
              <a:rPr lang="en" sz="1860">
                <a:solidFill>
                  <a:srgbClr val="0F3557"/>
                </a:solidFill>
              </a:rPr>
              <a:t> uzvedība ar </a:t>
            </a:r>
            <a:r>
              <a:rPr b="1" lang="en" sz="1860">
                <a:solidFill>
                  <a:srgbClr val="0F3557"/>
                </a:solidFill>
              </a:rPr>
              <a:t>naidīgu nolūku </a:t>
            </a:r>
            <a:r>
              <a:rPr lang="en" sz="1860">
                <a:solidFill>
                  <a:srgbClr val="0F3557"/>
                </a:solidFill>
              </a:rPr>
              <a:t>radīt emocionālas ciešanas, kas tiek īstenota, izmantojot spēku samēra atšķirību starp pāridarītāju un upuri.</a:t>
            </a:r>
            <a:endParaRPr sz="1860">
              <a:solidFill>
                <a:srgbClr val="0F3557"/>
              </a:solidFill>
            </a:endParaRPr>
          </a:p>
          <a:p>
            <a:pPr indent="0" lvl="0" marL="0" rtl="0" algn="l">
              <a:lnSpc>
                <a:spcPct val="105000"/>
              </a:lnSpc>
              <a:spcBef>
                <a:spcPts val="0"/>
              </a:spcBef>
              <a:spcAft>
                <a:spcPts val="1200"/>
              </a:spcAft>
              <a:buSzPts val="935"/>
              <a:buNone/>
            </a:pPr>
            <a:r>
              <a:t/>
            </a:r>
            <a:endParaRPr sz="33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7"/>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7"/>
          <p:cNvSpPr/>
          <p:nvPr/>
        </p:nvSpPr>
        <p:spPr>
          <a:xfrm>
            <a:off x="0" y="0"/>
            <a:ext cx="9144000" cy="1109150"/>
          </a:xfrm>
          <a:prstGeom prst="rect">
            <a:avLst/>
          </a:prstGeom>
          <a:solidFill>
            <a:srgbClr val="6BAEE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7"/>
          <p:cNvSpPr/>
          <p:nvPr/>
        </p:nvSpPr>
        <p:spPr>
          <a:xfrm>
            <a:off x="0" y="0"/>
            <a:ext cx="177800" cy="110915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7"/>
          <p:cNvSpPr/>
          <p:nvPr/>
        </p:nvSpPr>
        <p:spPr>
          <a:xfrm>
            <a:off x="0" y="5029200"/>
            <a:ext cx="9144000" cy="114300"/>
          </a:xfrm>
          <a:prstGeom prst="rect">
            <a:avLst/>
          </a:prstGeom>
          <a:solidFill>
            <a:srgbClr val="3F86C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rgbClr val="0F3557"/>
              </a:buClr>
              <a:buSzPct val="39286"/>
              <a:buFont typeface="Arial"/>
              <a:buNone/>
            </a:pPr>
            <a:r>
              <a:rPr lang="en">
                <a:solidFill>
                  <a:srgbClr val="0F3557"/>
                </a:solidFill>
              </a:rPr>
              <a:t>Vardarbības veidi, to raksturojums:</a:t>
            </a:r>
            <a:endParaRPr/>
          </a:p>
        </p:txBody>
      </p:sp>
      <p:sp>
        <p:nvSpPr>
          <p:cNvPr id="143" name="Google Shape;143;p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15000"/>
              </a:lnSpc>
              <a:spcBef>
                <a:spcPts val="0"/>
              </a:spcBef>
              <a:spcAft>
                <a:spcPts val="0"/>
              </a:spcAft>
              <a:buSzPts val="1800"/>
              <a:buNone/>
            </a:pPr>
            <a:r>
              <a:rPr b="1" lang="en">
                <a:solidFill>
                  <a:srgbClr val="0F3557"/>
                </a:solidFill>
              </a:rPr>
              <a:t>Seksuāla vardarbība</a:t>
            </a:r>
            <a:r>
              <a:rPr lang="en">
                <a:solidFill>
                  <a:srgbClr val="0F3557"/>
                </a:solidFill>
              </a:rPr>
              <a:t> ir jebkuras seksuāla rakstura darbības ar personu bez tās piekrišanas, kā arī bērna iesaistīšana seksuālās darbībās, ko bērns nesaprot vai kam nevar dot apzinātu piekrišanu, kam bērns nav gatavs savas attīstības dēļ un kas ir likuma vai sabiedrības tabu pārkāpums, lai gūtu seksuālu apmierinājumu, vai citādu labumu, ko veic pieaugušais vai cits izglītojamais.</a:t>
            </a:r>
            <a:endParaRPr>
              <a:solidFill>
                <a:srgbClr val="0F3557"/>
              </a:solidFill>
            </a:endParaRPr>
          </a:p>
          <a:p>
            <a:pPr indent="0" lvl="0" marL="0" rtl="0" algn="l">
              <a:lnSpc>
                <a:spcPct val="115000"/>
              </a:lnSpc>
              <a:spcBef>
                <a:spcPts val="1200"/>
              </a:spcBef>
              <a:spcAft>
                <a:spcPts val="1200"/>
              </a:spcAft>
              <a:buSzPts val="1800"/>
              <a:buNone/>
            </a:pPr>
            <a:r>
              <a:rPr b="1" lang="en">
                <a:solidFill>
                  <a:srgbClr val="0F3557"/>
                </a:solidFill>
              </a:rPr>
              <a:t>Sekstings</a:t>
            </a:r>
            <a:r>
              <a:rPr lang="en">
                <a:solidFill>
                  <a:srgbClr val="0F3557"/>
                </a:solidFill>
              </a:rPr>
              <a:t> ir seksuāla rakstura ziņu, attēlu vai video nosūtīšana kādam internetā (sociālos tiklos, dažādos čatos). Var būt bīstams ar to, ka tas var tikt pārsūtīts vai parādīts tālāk, vai nopublicēts internetā bez iesaistīto dalībnieku piekrišanās; tas var tikt izmantots iesaistīto dalībnieku šantāžai, iebaidīšanai, draudēšanai, pazemošanai, izsmiešanai.</a:t>
            </a:r>
            <a:endParaRPr>
              <a:solidFill>
                <a:srgbClr val="0F3557"/>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8"/>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8"/>
          <p:cNvSpPr/>
          <p:nvPr/>
        </p:nvSpPr>
        <p:spPr>
          <a:xfrm>
            <a:off x="0" y="0"/>
            <a:ext cx="9144000" cy="1109150"/>
          </a:xfrm>
          <a:prstGeom prst="rect">
            <a:avLst/>
          </a:prstGeom>
          <a:solidFill>
            <a:srgbClr val="6BAEE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8"/>
          <p:cNvSpPr/>
          <p:nvPr/>
        </p:nvSpPr>
        <p:spPr>
          <a:xfrm>
            <a:off x="0" y="0"/>
            <a:ext cx="177800" cy="110915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8"/>
          <p:cNvSpPr/>
          <p:nvPr/>
        </p:nvSpPr>
        <p:spPr>
          <a:xfrm>
            <a:off x="0" y="5029200"/>
            <a:ext cx="9144000" cy="114300"/>
          </a:xfrm>
          <a:prstGeom prst="rect">
            <a:avLst/>
          </a:prstGeom>
          <a:solidFill>
            <a:srgbClr val="3F86C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rgbClr val="0F3557"/>
              </a:buClr>
              <a:buSzPct val="39286"/>
              <a:buFont typeface="Arial"/>
              <a:buNone/>
            </a:pPr>
            <a:r>
              <a:rPr lang="en">
                <a:solidFill>
                  <a:srgbClr val="0F3557"/>
                </a:solidFill>
              </a:rPr>
              <a:t>Vardarbības veidi, to raksturojums:</a:t>
            </a:r>
            <a:endParaRPr/>
          </a:p>
        </p:txBody>
      </p:sp>
      <p:sp>
        <p:nvSpPr>
          <p:cNvPr id="153" name="Google Shape;153;p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rPr b="1" lang="en">
                <a:solidFill>
                  <a:srgbClr val="0F3557"/>
                </a:solidFill>
              </a:rPr>
              <a:t>Kibervardarbība</a:t>
            </a:r>
            <a:r>
              <a:rPr lang="en">
                <a:solidFill>
                  <a:srgbClr val="0F3557"/>
                </a:solidFill>
              </a:rPr>
              <a:t> ir tīša agresīva darbība, ko veic cilvēks vai cilvēku grupa, izmantojot elektroniskos saziņas līdzekļus (dators, telefons, smartfons, sociālie tīkli, dažādi čati, audio- un video-ierakstīšana u.c.), kur izšķir četras formas: 1) tiešsaistes kontakts, kas noved pie vardarbības klātienē; 2) kiberizsekošana; 3) uzmākšanās tiešsaistē; 4) pazemojošas, dažāda rakstura informācijas izplatīšana (ieskaitot tādu kibervardarbības formu kā sekstings).</a:t>
            </a:r>
            <a:endParaRPr>
              <a:solidFill>
                <a:srgbClr val="0F3557"/>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9"/>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9"/>
          <p:cNvSpPr/>
          <p:nvPr/>
        </p:nvSpPr>
        <p:spPr>
          <a:xfrm>
            <a:off x="0" y="0"/>
            <a:ext cx="9144000" cy="823400"/>
          </a:xfrm>
          <a:prstGeom prst="rect">
            <a:avLst/>
          </a:prstGeom>
          <a:solidFill>
            <a:srgbClr val="6BAEE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9"/>
          <p:cNvSpPr/>
          <p:nvPr/>
        </p:nvSpPr>
        <p:spPr>
          <a:xfrm>
            <a:off x="0" y="0"/>
            <a:ext cx="177800" cy="82340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9"/>
          <p:cNvSpPr/>
          <p:nvPr/>
        </p:nvSpPr>
        <p:spPr>
          <a:xfrm>
            <a:off x="0" y="5029200"/>
            <a:ext cx="9144000" cy="114300"/>
          </a:xfrm>
          <a:prstGeom prst="rect">
            <a:avLst/>
          </a:prstGeom>
          <a:solidFill>
            <a:srgbClr val="3F86C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9"/>
          <p:cNvSpPr txBox="1"/>
          <p:nvPr>
            <p:ph type="title"/>
          </p:nvPr>
        </p:nvSpPr>
        <p:spPr>
          <a:xfrm>
            <a:off x="415600" y="15927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F3557"/>
                </a:solidFill>
              </a:rPr>
              <a:t>Uzvedības pārkāpumus pēc to smaguma var iedalīt trīs līmeņos:</a:t>
            </a:r>
            <a:endParaRPr/>
          </a:p>
        </p:txBody>
      </p:sp>
      <p:sp>
        <p:nvSpPr>
          <p:cNvPr id="163" name="Google Shape;163;p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15000"/>
              </a:lnSpc>
              <a:spcBef>
                <a:spcPts val="0"/>
              </a:spcBef>
              <a:spcAft>
                <a:spcPts val="0"/>
              </a:spcAft>
              <a:buClr>
                <a:srgbClr val="0F3557"/>
              </a:buClr>
              <a:buSzPts val="1100"/>
              <a:buFont typeface="Arial"/>
              <a:buNone/>
            </a:pPr>
            <a:r>
              <a:rPr b="1" lang="en">
                <a:solidFill>
                  <a:srgbClr val="0F3557"/>
                </a:solidFill>
              </a:rPr>
              <a:t>1. līmenis (zems risks)</a:t>
            </a:r>
            <a:r>
              <a:rPr lang="en">
                <a:solidFill>
                  <a:srgbClr val="0F3557"/>
                </a:solidFill>
              </a:rPr>
              <a:t> – </a:t>
            </a:r>
            <a:r>
              <a:rPr b="1" lang="en">
                <a:solidFill>
                  <a:srgbClr val="0F3557"/>
                </a:solidFill>
              </a:rPr>
              <a:t>gadījums tiek risināts ģimnāzijas ietvaros</a:t>
            </a:r>
            <a:r>
              <a:rPr lang="en">
                <a:solidFill>
                  <a:srgbClr val="0F3557"/>
                </a:solidFill>
              </a:rPr>
              <a:t>, nav nepieciešama tūlītēja papildu resursu piesaistīšana;</a:t>
            </a:r>
            <a:endParaRPr>
              <a:solidFill>
                <a:srgbClr val="0F3557"/>
              </a:solidFill>
            </a:endParaRPr>
          </a:p>
          <a:p>
            <a:pPr indent="0" lvl="0" marL="0" rtl="0" algn="l">
              <a:lnSpc>
                <a:spcPct val="115000"/>
              </a:lnSpc>
              <a:spcBef>
                <a:spcPts val="1200"/>
              </a:spcBef>
              <a:spcAft>
                <a:spcPts val="0"/>
              </a:spcAft>
              <a:buClr>
                <a:srgbClr val="0F3557"/>
              </a:buClr>
              <a:buSzPts val="1100"/>
              <a:buFont typeface="Arial"/>
              <a:buNone/>
            </a:pPr>
            <a:r>
              <a:rPr b="1" lang="en">
                <a:solidFill>
                  <a:srgbClr val="0F3557"/>
                </a:solidFill>
              </a:rPr>
              <a:t>2. līmenis (vidējs risks)</a:t>
            </a:r>
            <a:r>
              <a:rPr lang="en">
                <a:solidFill>
                  <a:srgbClr val="0F3557"/>
                </a:solidFill>
              </a:rPr>
              <a:t> – nav tūlītēja apdraudējuma dzīvībai, bet </a:t>
            </a:r>
            <a:r>
              <a:rPr b="1" lang="en">
                <a:solidFill>
                  <a:srgbClr val="0F3557"/>
                </a:solidFill>
              </a:rPr>
              <a:t>nopietnāki uzvedības pārkāpumi kā pirmajā līmenī, </a:t>
            </a:r>
            <a:r>
              <a:rPr lang="en">
                <a:solidFill>
                  <a:srgbClr val="0F3557"/>
                </a:solidFill>
              </a:rPr>
              <a:t>ir nepieciešama papildu resursu piesaistīšana;</a:t>
            </a:r>
            <a:endParaRPr>
              <a:solidFill>
                <a:srgbClr val="0F3557"/>
              </a:solidFill>
            </a:endParaRPr>
          </a:p>
          <a:p>
            <a:pPr indent="0" lvl="0" marL="0" rtl="0" algn="l">
              <a:lnSpc>
                <a:spcPct val="115000"/>
              </a:lnSpc>
              <a:spcBef>
                <a:spcPts val="1200"/>
              </a:spcBef>
              <a:spcAft>
                <a:spcPts val="0"/>
              </a:spcAft>
              <a:buClr>
                <a:srgbClr val="0F3557"/>
              </a:buClr>
              <a:buSzPts val="1100"/>
              <a:buFont typeface="Arial"/>
              <a:buNone/>
            </a:pPr>
            <a:r>
              <a:rPr b="1" lang="en">
                <a:solidFill>
                  <a:srgbClr val="0F3557"/>
                </a:solidFill>
              </a:rPr>
              <a:t>3. līmenis (augsts risks)</a:t>
            </a:r>
            <a:r>
              <a:rPr lang="en">
                <a:solidFill>
                  <a:srgbClr val="0F3557"/>
                </a:solidFill>
              </a:rPr>
              <a:t> – </a:t>
            </a:r>
            <a:r>
              <a:rPr b="1" lang="en">
                <a:solidFill>
                  <a:srgbClr val="0F3557"/>
                </a:solidFill>
              </a:rPr>
              <a:t>ir apdraudēta izglītojamā vai citu personu dzīvība,</a:t>
            </a:r>
            <a:r>
              <a:rPr lang="en">
                <a:solidFill>
                  <a:srgbClr val="0F3557"/>
                </a:solidFill>
              </a:rPr>
              <a:t> </a:t>
            </a:r>
            <a:r>
              <a:rPr b="1" lang="en">
                <a:solidFill>
                  <a:srgbClr val="0F3557"/>
                </a:solidFill>
              </a:rPr>
              <a:t>pastāv nopietns veselības apdraudējums</a:t>
            </a:r>
            <a:r>
              <a:rPr lang="en">
                <a:solidFill>
                  <a:srgbClr val="0F3557"/>
                </a:solidFill>
              </a:rPr>
              <a:t>, nepieciešama nekavējoša rīcība un papildu resursu piesaistīšana ārpus ģimnāzijas.</a:t>
            </a:r>
            <a:endParaRPr>
              <a:solidFill>
                <a:srgbClr val="0F3557"/>
              </a:solidFill>
            </a:endParaRPr>
          </a:p>
          <a:p>
            <a:pPr indent="0" lvl="0" marL="0" rtl="0" algn="l">
              <a:lnSpc>
                <a:spcPct val="115000"/>
              </a:lnSpc>
              <a:spcBef>
                <a:spcPts val="1200"/>
              </a:spcBef>
              <a:spcAft>
                <a:spcPts val="1200"/>
              </a:spcAft>
              <a:buSzPts val="18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0"/>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10"/>
          <p:cNvSpPr/>
          <p:nvPr/>
        </p:nvSpPr>
        <p:spPr>
          <a:xfrm>
            <a:off x="0" y="0"/>
            <a:ext cx="9144000" cy="1484750"/>
          </a:xfrm>
          <a:prstGeom prst="rect">
            <a:avLst/>
          </a:prstGeom>
          <a:solidFill>
            <a:srgbClr val="D3E9F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10"/>
          <p:cNvSpPr/>
          <p:nvPr/>
        </p:nvSpPr>
        <p:spPr>
          <a:xfrm>
            <a:off x="0" y="0"/>
            <a:ext cx="177800" cy="148475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10"/>
          <p:cNvSpPr/>
          <p:nvPr/>
        </p:nvSpPr>
        <p:spPr>
          <a:xfrm>
            <a:off x="0" y="5029200"/>
            <a:ext cx="9144000" cy="114300"/>
          </a:xfrm>
          <a:prstGeom prst="rect">
            <a:avLst/>
          </a:prstGeom>
          <a:solidFill>
            <a:srgbClr val="D3E9F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10"/>
          <p:cNvSpPr txBox="1"/>
          <p:nvPr>
            <p:ph type="title"/>
          </p:nvPr>
        </p:nvSpPr>
        <p:spPr>
          <a:xfrm>
            <a:off x="311700" y="445025"/>
            <a:ext cx="8520600" cy="9483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F3557"/>
                </a:solidFill>
              </a:rPr>
              <a:t>1.līmeņa pārkāpumu kritēriji (</a:t>
            </a:r>
            <a:r>
              <a:rPr b="1" lang="en" sz="1800">
                <a:solidFill>
                  <a:srgbClr val="0F3557"/>
                </a:solidFill>
              </a:rPr>
              <a:t>gadījums tiek risināts ģimnāzijas ietvaros,</a:t>
            </a:r>
            <a:r>
              <a:rPr lang="en" sz="1800">
                <a:solidFill>
                  <a:srgbClr val="0F3557"/>
                </a:solidFill>
              </a:rPr>
              <a:t> </a:t>
            </a:r>
            <a:r>
              <a:rPr b="1" lang="en" sz="1800">
                <a:solidFill>
                  <a:srgbClr val="0F3557"/>
                </a:solidFill>
              </a:rPr>
              <a:t>nav nepieciešama tūlītēja papildu resursu piesaistīšana)</a:t>
            </a:r>
            <a:r>
              <a:rPr lang="en">
                <a:solidFill>
                  <a:srgbClr val="0F3557"/>
                </a:solidFill>
              </a:rPr>
              <a:t>:</a:t>
            </a:r>
            <a:endParaRPr/>
          </a:p>
        </p:txBody>
      </p:sp>
      <p:sp>
        <p:nvSpPr>
          <p:cNvPr id="173" name="Google Shape;173;p10"/>
          <p:cNvSpPr txBox="1"/>
          <p:nvPr>
            <p:ph idx="1" type="body"/>
          </p:nvPr>
        </p:nvSpPr>
        <p:spPr>
          <a:xfrm>
            <a:off x="311700" y="1575175"/>
            <a:ext cx="8520600" cy="2993700"/>
          </a:xfrm>
          <a:prstGeom prst="rect">
            <a:avLst/>
          </a:prstGeom>
          <a:noFill/>
          <a:ln>
            <a:noFill/>
          </a:ln>
        </p:spPr>
        <p:txBody>
          <a:bodyPr anchorCtr="0" anchor="t" bIns="91425" lIns="91425" spcFirstLastPara="1" rIns="91425" wrap="square" tIns="91425">
            <a:noAutofit/>
          </a:bodyPr>
          <a:lstStyle/>
          <a:p>
            <a:pPr indent="-359410" lvl="0" marL="457200" rtl="0" algn="l">
              <a:lnSpc>
                <a:spcPct val="115000"/>
              </a:lnSpc>
              <a:spcBef>
                <a:spcPts val="0"/>
              </a:spcBef>
              <a:spcAft>
                <a:spcPts val="0"/>
              </a:spcAft>
              <a:buClr>
                <a:srgbClr val="0F3557"/>
              </a:buClr>
              <a:buSzPts val="2060"/>
              <a:buAutoNum type="arabicParenR"/>
            </a:pPr>
            <a:r>
              <a:rPr lang="en" sz="2060">
                <a:solidFill>
                  <a:srgbClr val="0F3557"/>
                </a:solidFill>
              </a:rPr>
              <a:t>atklāta necieņas izrādīšana pret izglītības iestādes darbinieku un pret citu izglītojamo;</a:t>
            </a:r>
            <a:endParaRPr sz="2060">
              <a:solidFill>
                <a:srgbClr val="0F3557"/>
              </a:solidFill>
            </a:endParaRPr>
          </a:p>
          <a:p>
            <a:pPr indent="-359410" lvl="0" marL="457200" rtl="0" algn="l">
              <a:lnSpc>
                <a:spcPct val="115000"/>
              </a:lnSpc>
              <a:spcBef>
                <a:spcPts val="0"/>
              </a:spcBef>
              <a:spcAft>
                <a:spcPts val="0"/>
              </a:spcAft>
              <a:buClr>
                <a:srgbClr val="0F3557"/>
              </a:buClr>
              <a:buSzPts val="2060"/>
              <a:buAutoNum type="arabicParenR"/>
            </a:pPr>
            <a:r>
              <a:rPr lang="en" sz="2060">
                <a:solidFill>
                  <a:srgbClr val="0F3557"/>
                </a:solidFill>
              </a:rPr>
              <a:t>necenzētu (rupju) vārdu lietošana;</a:t>
            </a:r>
            <a:endParaRPr sz="2060">
              <a:solidFill>
                <a:srgbClr val="0F3557"/>
              </a:solidFill>
            </a:endParaRPr>
          </a:p>
          <a:p>
            <a:pPr indent="-353060" lvl="0" marL="457200" rtl="0" algn="l">
              <a:lnSpc>
                <a:spcPct val="115000"/>
              </a:lnSpc>
              <a:spcBef>
                <a:spcPts val="0"/>
              </a:spcBef>
              <a:spcAft>
                <a:spcPts val="0"/>
              </a:spcAft>
              <a:buClr>
                <a:srgbClr val="0F3557"/>
              </a:buClr>
              <a:buSzPts val="1960"/>
              <a:buAutoNum type="arabicParenR"/>
            </a:pPr>
            <a:r>
              <a:rPr lang="en" sz="2060">
                <a:solidFill>
                  <a:srgbClr val="0F3557"/>
                </a:solidFill>
              </a:rPr>
              <a:t>pedagoga, atbalsta personāla aizrādījumu ignorēšana;</a:t>
            </a:r>
            <a:endParaRPr sz="2060">
              <a:solidFill>
                <a:srgbClr val="0F3557"/>
              </a:solidFill>
            </a:endParaRPr>
          </a:p>
          <a:p>
            <a:pPr indent="-353060" lvl="0" marL="457200" rtl="0" algn="l">
              <a:lnSpc>
                <a:spcPct val="115000"/>
              </a:lnSpc>
              <a:spcBef>
                <a:spcPts val="0"/>
              </a:spcBef>
              <a:spcAft>
                <a:spcPts val="0"/>
              </a:spcAft>
              <a:buClr>
                <a:srgbClr val="0F3557"/>
              </a:buClr>
              <a:buSzPts val="1960"/>
              <a:buAutoNum type="arabicParenR"/>
            </a:pPr>
            <a:r>
              <a:rPr lang="en" sz="2060">
                <a:solidFill>
                  <a:srgbClr val="0F3557"/>
                </a:solidFill>
              </a:rPr>
              <a:t>mācību procesa norises traucēšana;</a:t>
            </a:r>
            <a:endParaRPr sz="2060">
              <a:solidFill>
                <a:srgbClr val="0F3557"/>
              </a:solidFill>
            </a:endParaRPr>
          </a:p>
          <a:p>
            <a:pPr indent="-359410" lvl="0" marL="457200" rtl="0" algn="l">
              <a:lnSpc>
                <a:spcPct val="115000"/>
              </a:lnSpc>
              <a:spcBef>
                <a:spcPts val="0"/>
              </a:spcBef>
              <a:spcAft>
                <a:spcPts val="0"/>
              </a:spcAft>
              <a:buClr>
                <a:srgbClr val="0F3557"/>
              </a:buClr>
              <a:buSzPts val="2060"/>
              <a:buAutoNum type="arabicParenR"/>
            </a:pPr>
            <a:r>
              <a:rPr lang="en" sz="2060">
                <a:solidFill>
                  <a:srgbClr val="0F3557"/>
                </a:solidFill>
              </a:rPr>
              <a:t>cits iekšējās kārtības noteikumu, kas nav saistīti ar sevis vai citu dzīvības, veselības un drošības apdraudēšanu, pārkāpums.</a:t>
            </a:r>
            <a:endParaRPr sz="2060">
              <a:solidFill>
                <a:srgbClr val="0F3557"/>
              </a:solidFill>
            </a:endParaRPr>
          </a:p>
          <a:p>
            <a:pPr indent="0" lvl="0" marL="0" rtl="0" algn="l">
              <a:lnSpc>
                <a:spcPct val="115000"/>
              </a:lnSpc>
              <a:spcBef>
                <a:spcPts val="1200"/>
              </a:spcBef>
              <a:spcAft>
                <a:spcPts val="1200"/>
              </a:spcAft>
              <a:buSzPts val="1800"/>
              <a:buNone/>
            </a:pPr>
            <a:r>
              <a:t/>
            </a:r>
            <a:endParaRPr sz="1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1"/>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11"/>
          <p:cNvSpPr/>
          <p:nvPr/>
        </p:nvSpPr>
        <p:spPr>
          <a:xfrm>
            <a:off x="0" y="0"/>
            <a:ext cx="9144000" cy="1109150"/>
          </a:xfrm>
          <a:prstGeom prst="rect">
            <a:avLst/>
          </a:prstGeom>
          <a:solidFill>
            <a:srgbClr val="D3E9F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11"/>
          <p:cNvSpPr/>
          <p:nvPr/>
        </p:nvSpPr>
        <p:spPr>
          <a:xfrm>
            <a:off x="0" y="0"/>
            <a:ext cx="177800" cy="110915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11"/>
          <p:cNvSpPr/>
          <p:nvPr/>
        </p:nvSpPr>
        <p:spPr>
          <a:xfrm>
            <a:off x="0" y="5029200"/>
            <a:ext cx="9144000" cy="114300"/>
          </a:xfrm>
          <a:prstGeom prst="rect">
            <a:avLst/>
          </a:prstGeom>
          <a:solidFill>
            <a:srgbClr val="D3E9F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F3557"/>
                </a:solidFill>
              </a:rPr>
              <a:t>Rīcības soļi 1.līmenī:</a:t>
            </a:r>
            <a:endParaRPr/>
          </a:p>
        </p:txBody>
      </p:sp>
      <p:sp>
        <p:nvSpPr>
          <p:cNvPr id="183" name="Google Shape;183;p1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lnSpcReduction="20000"/>
          </a:bodyPr>
          <a:lstStyle/>
          <a:p>
            <a:pPr indent="-342900" lvl="0" marL="457200" rtl="0" algn="l">
              <a:lnSpc>
                <a:spcPct val="115000"/>
              </a:lnSpc>
              <a:spcBef>
                <a:spcPts val="0"/>
              </a:spcBef>
              <a:spcAft>
                <a:spcPts val="0"/>
              </a:spcAft>
              <a:buClr>
                <a:srgbClr val="0F3557"/>
              </a:buClr>
              <a:buSzPts val="1800"/>
              <a:buAutoNum type="arabicPeriod"/>
            </a:pPr>
            <a:r>
              <a:rPr b="1" lang="en">
                <a:solidFill>
                  <a:srgbClr val="0F3557"/>
                </a:solidFill>
              </a:rPr>
              <a:t>ikviens uzvedības pārkāpuma liecinieks</a:t>
            </a:r>
            <a:r>
              <a:rPr lang="en">
                <a:solidFill>
                  <a:srgbClr val="0F3557"/>
                </a:solidFill>
              </a:rPr>
              <a:t> informē jebkuru ģimnāzijas pedagogu, atbalsta personālu vai vadības pārstāvi situācijas risināšanai;</a:t>
            </a:r>
            <a:endParaRPr>
              <a:solidFill>
                <a:srgbClr val="0F3557"/>
              </a:solidFill>
            </a:endParaRPr>
          </a:p>
          <a:p>
            <a:pPr indent="-342900" lvl="0" marL="457200" rtl="0" algn="l">
              <a:lnSpc>
                <a:spcPct val="115000"/>
              </a:lnSpc>
              <a:spcBef>
                <a:spcPts val="0"/>
              </a:spcBef>
              <a:spcAft>
                <a:spcPts val="0"/>
              </a:spcAft>
              <a:buClr>
                <a:srgbClr val="0F3557"/>
              </a:buClr>
              <a:buSzPts val="1800"/>
              <a:buAutoNum type="arabicPeriod"/>
            </a:pPr>
            <a:r>
              <a:rPr b="1" lang="en">
                <a:solidFill>
                  <a:srgbClr val="0F3557"/>
                </a:solidFill>
              </a:rPr>
              <a:t>ģimnāzijas darbinieks</a:t>
            </a:r>
            <a:r>
              <a:rPr lang="en">
                <a:solidFill>
                  <a:srgbClr val="0F3557"/>
                </a:solidFill>
              </a:rPr>
              <a:t> veic mutisku aizrādījumu izglītojamajam par veikto pārkāpumu, informē klases audzinātāju/-a;</a:t>
            </a:r>
            <a:endParaRPr>
              <a:solidFill>
                <a:srgbClr val="0F3557"/>
              </a:solidFill>
            </a:endParaRPr>
          </a:p>
          <a:p>
            <a:pPr indent="-342900" lvl="0" marL="457200" rtl="0" algn="l">
              <a:lnSpc>
                <a:spcPct val="115000"/>
              </a:lnSpc>
              <a:spcBef>
                <a:spcPts val="0"/>
              </a:spcBef>
              <a:spcAft>
                <a:spcPts val="0"/>
              </a:spcAft>
              <a:buClr>
                <a:srgbClr val="0F3557"/>
              </a:buClr>
              <a:buSzPts val="1800"/>
              <a:buAutoNum type="arabicPeriod"/>
            </a:pPr>
            <a:r>
              <a:rPr b="1" lang="en">
                <a:solidFill>
                  <a:srgbClr val="0F3557"/>
                </a:solidFill>
              </a:rPr>
              <a:t>klases audzinātājs</a:t>
            </a:r>
            <a:r>
              <a:rPr lang="en">
                <a:solidFill>
                  <a:srgbClr val="0F3557"/>
                </a:solidFill>
              </a:rPr>
              <a:t> ieraksta piezīmi e-klases dienasgrāmatā, klases audzinātājs veic pārrunas ar izglītojamo;</a:t>
            </a:r>
            <a:endParaRPr>
              <a:solidFill>
                <a:srgbClr val="0F3557"/>
              </a:solidFill>
            </a:endParaRPr>
          </a:p>
          <a:p>
            <a:pPr indent="-342900" lvl="0" marL="457200" rtl="0" algn="l">
              <a:lnSpc>
                <a:spcPct val="115000"/>
              </a:lnSpc>
              <a:spcBef>
                <a:spcPts val="0"/>
              </a:spcBef>
              <a:spcAft>
                <a:spcPts val="0"/>
              </a:spcAft>
              <a:buClr>
                <a:srgbClr val="0F3557"/>
              </a:buClr>
              <a:buSzPts val="1800"/>
              <a:buAutoNum type="arabicPeriod"/>
            </a:pPr>
            <a:r>
              <a:rPr b="1" lang="en">
                <a:solidFill>
                  <a:srgbClr val="0F3557"/>
                </a:solidFill>
              </a:rPr>
              <a:t>klases audzinātājs/-a </a:t>
            </a:r>
            <a:r>
              <a:rPr lang="en">
                <a:solidFill>
                  <a:srgbClr val="0F3557"/>
                </a:solidFill>
              </a:rPr>
              <a:t>informē vecākus un Atbalsta grupu (e-klasē);</a:t>
            </a:r>
            <a:endParaRPr>
              <a:solidFill>
                <a:srgbClr val="0F3557"/>
              </a:solidFill>
            </a:endParaRPr>
          </a:p>
          <a:p>
            <a:pPr indent="-342900" lvl="0" marL="457200" rtl="0" algn="l">
              <a:lnSpc>
                <a:spcPct val="115000"/>
              </a:lnSpc>
              <a:spcBef>
                <a:spcPts val="0"/>
              </a:spcBef>
              <a:spcAft>
                <a:spcPts val="0"/>
              </a:spcAft>
              <a:buClr>
                <a:srgbClr val="0F3557"/>
              </a:buClr>
              <a:buSzPts val="1800"/>
              <a:buAutoNum type="arabicPeriod"/>
            </a:pPr>
            <a:r>
              <a:rPr b="1" lang="en">
                <a:solidFill>
                  <a:srgbClr val="0F3557"/>
                </a:solidFill>
              </a:rPr>
              <a:t>klases audzinātājs </a:t>
            </a:r>
            <a:r>
              <a:rPr lang="en">
                <a:solidFill>
                  <a:srgbClr val="0F3557"/>
                </a:solidFill>
              </a:rPr>
              <a:t>veic sadarbību ar iesaistītajām pusēm </a:t>
            </a:r>
            <a:r>
              <a:rPr b="1" lang="en">
                <a:solidFill>
                  <a:srgbClr val="0F3557"/>
                </a:solidFill>
              </a:rPr>
              <a:t>Atbalsta grupā</a:t>
            </a:r>
            <a:r>
              <a:rPr lang="en">
                <a:solidFill>
                  <a:srgbClr val="0F3557"/>
                </a:solidFill>
              </a:rPr>
              <a:t>, tiek piemēroti atbilstoši preventīvie pasākumi, tiek informēta ģimnāzijas vadība;</a:t>
            </a:r>
            <a:endParaRPr>
              <a:solidFill>
                <a:srgbClr val="0F3557"/>
              </a:solidFill>
            </a:endParaRPr>
          </a:p>
          <a:p>
            <a:pPr indent="-342900" lvl="0" marL="457200" rtl="0" algn="l">
              <a:lnSpc>
                <a:spcPct val="115000"/>
              </a:lnSpc>
              <a:spcBef>
                <a:spcPts val="0"/>
              </a:spcBef>
              <a:spcAft>
                <a:spcPts val="0"/>
              </a:spcAft>
              <a:buClr>
                <a:srgbClr val="0F3557"/>
              </a:buClr>
              <a:buSzPts val="1800"/>
              <a:buAutoNum type="arabicPeriod"/>
            </a:pPr>
            <a:r>
              <a:rPr b="1" lang="en">
                <a:solidFill>
                  <a:srgbClr val="0F3557"/>
                </a:solidFill>
              </a:rPr>
              <a:t>direktore</a:t>
            </a:r>
            <a:r>
              <a:rPr lang="en">
                <a:solidFill>
                  <a:srgbClr val="0F3557"/>
                </a:solidFill>
              </a:rPr>
              <a:t> izsaka brīdinājumu izglītojamam rīkojuma formā;</a:t>
            </a:r>
            <a:endParaRPr>
              <a:solidFill>
                <a:srgbClr val="0F3557"/>
              </a:solidFill>
            </a:endParaRPr>
          </a:p>
          <a:p>
            <a:pPr indent="-342900" lvl="0" marL="457200" rtl="0" algn="l">
              <a:lnSpc>
                <a:spcPct val="115000"/>
              </a:lnSpc>
              <a:spcBef>
                <a:spcPts val="0"/>
              </a:spcBef>
              <a:spcAft>
                <a:spcPts val="0"/>
              </a:spcAft>
              <a:buClr>
                <a:srgbClr val="0F3557"/>
              </a:buClr>
              <a:buSzPts val="1800"/>
              <a:buAutoNum type="arabicPeriod"/>
            </a:pPr>
            <a:r>
              <a:rPr lang="en">
                <a:solidFill>
                  <a:srgbClr val="0F3557"/>
                </a:solidFill>
              </a:rPr>
              <a:t>izglītojamā atkārtotu pārkāpumu gadījumā rīcība pāriet 2. risināšanas līmenī.</a:t>
            </a:r>
            <a:endParaRPr>
              <a:solidFill>
                <a:srgbClr val="0F3557"/>
              </a:solidFill>
            </a:endParaRPr>
          </a:p>
        </p:txBody>
      </p:sp>
      <p:sp>
        <p:nvSpPr>
          <p:cNvPr id="184" name="Google Shape;184;p11"/>
          <p:cNvSpPr/>
          <p:nvPr/>
        </p:nvSpPr>
        <p:spPr>
          <a:xfrm>
            <a:off x="7924500" y="4343400"/>
            <a:ext cx="685800" cy="685800"/>
          </a:xfrm>
          <a:prstGeom prst="ellipse">
            <a:avLst/>
          </a:prstGeom>
          <a:solidFill>
            <a:srgbClr val="D3E9F8">
              <a:alpha val="20000"/>
            </a:srgbClr>
          </a:solidFill>
          <a:ln cap="flat" cmpd="sng" w="19050">
            <a:solidFill>
              <a:srgbClr val="D3E9F8">
                <a:alpha val="34902"/>
              </a:srgbClr>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 sz="2800" u="none" cap="none" strike="noStrike">
                <a:solidFill>
                  <a:srgbClr val="D3E9F8"/>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3"/>
          <p:cNvSpPr/>
          <p:nvPr/>
        </p:nvSpPr>
        <p:spPr>
          <a:xfrm>
            <a:off x="0" y="0"/>
            <a:ext cx="9144000" cy="1109150"/>
          </a:xfrm>
          <a:prstGeom prst="rect">
            <a:avLst/>
          </a:prstGeom>
          <a:solidFill>
            <a:srgbClr val="D3E9F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3"/>
          <p:cNvSpPr/>
          <p:nvPr/>
        </p:nvSpPr>
        <p:spPr>
          <a:xfrm>
            <a:off x="0" y="0"/>
            <a:ext cx="177800" cy="110915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3"/>
          <p:cNvSpPr/>
          <p:nvPr/>
        </p:nvSpPr>
        <p:spPr>
          <a:xfrm>
            <a:off x="0" y="5029200"/>
            <a:ext cx="9144000" cy="114300"/>
          </a:xfrm>
          <a:prstGeom prst="rect">
            <a:avLst/>
          </a:prstGeom>
          <a:solidFill>
            <a:srgbClr val="D3E9F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F3557"/>
                </a:solidFill>
              </a:rPr>
              <a:t>Rīcības soļi 1.līmenī:</a:t>
            </a:r>
            <a:endParaRPr/>
          </a:p>
        </p:txBody>
      </p:sp>
      <p:sp>
        <p:nvSpPr>
          <p:cNvPr id="194" name="Google Shape;194;p3"/>
          <p:cNvSpPr/>
          <p:nvPr/>
        </p:nvSpPr>
        <p:spPr>
          <a:xfrm>
            <a:off x="365760" y="1216152"/>
            <a:ext cx="1828800" cy="1645920"/>
          </a:xfrm>
          <a:prstGeom prst="roundRect">
            <a:avLst>
              <a:gd fmla="val 16667" name="adj"/>
            </a:avLst>
          </a:prstGeom>
          <a:solidFill>
            <a:srgbClr val="FFFFFF"/>
          </a:solidFill>
          <a:ln cap="flat" cmpd="sng" w="15875">
            <a:solidFill>
              <a:srgbClr val="D3E9F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5" name="Google Shape;195;p3"/>
          <p:cNvSpPr/>
          <p:nvPr/>
        </p:nvSpPr>
        <p:spPr>
          <a:xfrm>
            <a:off x="502920" y="1353312"/>
            <a:ext cx="548640" cy="54864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eye.png" id="196" name="Google Shape;196;p3"/>
          <p:cNvPicPr preferRelativeResize="0"/>
          <p:nvPr/>
        </p:nvPicPr>
        <p:blipFill rotWithShape="1">
          <a:blip r:embed="rId3">
            <a:alphaModFix/>
          </a:blip>
          <a:srcRect b="0" l="0" r="0" t="0"/>
          <a:stretch/>
        </p:blipFill>
        <p:spPr>
          <a:xfrm>
            <a:off x="630936" y="1481328"/>
            <a:ext cx="292608" cy="292608"/>
          </a:xfrm>
          <a:prstGeom prst="rect">
            <a:avLst/>
          </a:prstGeom>
          <a:noFill/>
          <a:ln>
            <a:noFill/>
          </a:ln>
        </p:spPr>
      </p:pic>
      <p:sp>
        <p:nvSpPr>
          <p:cNvPr id="197" name="Google Shape;197;p3"/>
          <p:cNvSpPr txBox="1"/>
          <p:nvPr/>
        </p:nvSpPr>
        <p:spPr>
          <a:xfrm>
            <a:off x="1280160" y="1325880"/>
            <a:ext cx="777240" cy="603504"/>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None/>
            </a:pPr>
            <a:r>
              <a:rPr b="1" i="0" lang="en" sz="3200" u="none" cap="none" strike="noStrike">
                <a:solidFill>
                  <a:srgbClr val="2F7BBF"/>
                </a:solidFill>
                <a:latin typeface="Arial"/>
                <a:ea typeface="Arial"/>
                <a:cs typeface="Arial"/>
                <a:sym typeface="Arial"/>
              </a:rPr>
              <a:t>1</a:t>
            </a:r>
            <a:endParaRPr/>
          </a:p>
        </p:txBody>
      </p:sp>
      <p:sp>
        <p:nvSpPr>
          <p:cNvPr id="198" name="Google Shape;198;p3"/>
          <p:cNvSpPr txBox="1"/>
          <p:nvPr/>
        </p:nvSpPr>
        <p:spPr>
          <a:xfrm>
            <a:off x="502920" y="2002536"/>
            <a:ext cx="155448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Liecinieks</a:t>
            </a:r>
            <a:endParaRPr/>
          </a:p>
        </p:txBody>
      </p:sp>
      <p:sp>
        <p:nvSpPr>
          <p:cNvPr id="199" name="Google Shape;199;p3"/>
          <p:cNvSpPr txBox="1"/>
          <p:nvPr/>
        </p:nvSpPr>
        <p:spPr>
          <a:xfrm>
            <a:off x="502920" y="2240280"/>
            <a:ext cx="155448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0F3557"/>
                </a:solidFill>
                <a:latin typeface="Arial"/>
                <a:ea typeface="Arial"/>
                <a:cs typeface="Arial"/>
                <a:sym typeface="Arial"/>
              </a:rPr>
              <a:t>Informē pedagogu, atbalsta personālu vai vadību</a:t>
            </a:r>
            <a:endParaRPr/>
          </a:p>
        </p:txBody>
      </p:sp>
      <p:sp>
        <p:nvSpPr>
          <p:cNvPr id="200" name="Google Shape;200;p3"/>
          <p:cNvSpPr/>
          <p:nvPr/>
        </p:nvSpPr>
        <p:spPr>
          <a:xfrm>
            <a:off x="2560320" y="1216152"/>
            <a:ext cx="1828800" cy="1645920"/>
          </a:xfrm>
          <a:prstGeom prst="roundRect">
            <a:avLst>
              <a:gd fmla="val 16667" name="adj"/>
            </a:avLst>
          </a:prstGeom>
          <a:solidFill>
            <a:srgbClr val="FFFFFF"/>
          </a:solidFill>
          <a:ln cap="flat" cmpd="sng" w="15875">
            <a:solidFill>
              <a:srgbClr val="D3E9F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1" name="Google Shape;201;p3"/>
          <p:cNvSpPr/>
          <p:nvPr/>
        </p:nvSpPr>
        <p:spPr>
          <a:xfrm>
            <a:off x="2697479" y="1353312"/>
            <a:ext cx="548640" cy="54864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teacher.png" id="202" name="Google Shape;202;p3"/>
          <p:cNvPicPr preferRelativeResize="0"/>
          <p:nvPr/>
        </p:nvPicPr>
        <p:blipFill rotWithShape="1">
          <a:blip r:embed="rId4">
            <a:alphaModFix/>
          </a:blip>
          <a:srcRect b="0" l="0" r="0" t="0"/>
          <a:stretch/>
        </p:blipFill>
        <p:spPr>
          <a:xfrm>
            <a:off x="2825496" y="1481328"/>
            <a:ext cx="292608" cy="292608"/>
          </a:xfrm>
          <a:prstGeom prst="rect">
            <a:avLst/>
          </a:prstGeom>
          <a:noFill/>
          <a:ln>
            <a:noFill/>
          </a:ln>
        </p:spPr>
      </p:pic>
      <p:sp>
        <p:nvSpPr>
          <p:cNvPr id="203" name="Google Shape;203;p3"/>
          <p:cNvSpPr txBox="1"/>
          <p:nvPr/>
        </p:nvSpPr>
        <p:spPr>
          <a:xfrm>
            <a:off x="3474720" y="1325880"/>
            <a:ext cx="777240" cy="603504"/>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None/>
            </a:pPr>
            <a:r>
              <a:rPr b="1" i="0" lang="en" sz="3200" u="none" cap="none" strike="noStrike">
                <a:solidFill>
                  <a:srgbClr val="2F7BBF"/>
                </a:solidFill>
                <a:latin typeface="Arial"/>
                <a:ea typeface="Arial"/>
                <a:cs typeface="Arial"/>
                <a:sym typeface="Arial"/>
              </a:rPr>
              <a:t>2</a:t>
            </a:r>
            <a:endParaRPr/>
          </a:p>
        </p:txBody>
      </p:sp>
      <p:sp>
        <p:nvSpPr>
          <p:cNvPr id="204" name="Google Shape;204;p3"/>
          <p:cNvSpPr txBox="1"/>
          <p:nvPr/>
        </p:nvSpPr>
        <p:spPr>
          <a:xfrm>
            <a:off x="2697479" y="2002536"/>
            <a:ext cx="155448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Darbinieks</a:t>
            </a:r>
            <a:endParaRPr/>
          </a:p>
        </p:txBody>
      </p:sp>
      <p:sp>
        <p:nvSpPr>
          <p:cNvPr id="205" name="Google Shape;205;p3"/>
          <p:cNvSpPr txBox="1"/>
          <p:nvPr/>
        </p:nvSpPr>
        <p:spPr>
          <a:xfrm>
            <a:off x="2697479" y="2240280"/>
            <a:ext cx="155448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0F3557"/>
                </a:solidFill>
                <a:latin typeface="Arial"/>
                <a:ea typeface="Arial"/>
                <a:cs typeface="Arial"/>
                <a:sym typeface="Arial"/>
              </a:rPr>
              <a:t>Mutisks aizrādījums; informē audzinātāju</a:t>
            </a:r>
            <a:endParaRPr/>
          </a:p>
        </p:txBody>
      </p:sp>
      <p:sp>
        <p:nvSpPr>
          <p:cNvPr id="206" name="Google Shape;206;p3"/>
          <p:cNvSpPr/>
          <p:nvPr/>
        </p:nvSpPr>
        <p:spPr>
          <a:xfrm>
            <a:off x="4754880" y="1216152"/>
            <a:ext cx="1828800" cy="1645920"/>
          </a:xfrm>
          <a:prstGeom prst="roundRect">
            <a:avLst>
              <a:gd fmla="val 16667" name="adj"/>
            </a:avLst>
          </a:prstGeom>
          <a:solidFill>
            <a:srgbClr val="FFFFFF"/>
          </a:solidFill>
          <a:ln cap="flat" cmpd="sng" w="15875">
            <a:solidFill>
              <a:srgbClr val="D3E9F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 name="Google Shape;207;p3"/>
          <p:cNvSpPr/>
          <p:nvPr/>
        </p:nvSpPr>
        <p:spPr>
          <a:xfrm>
            <a:off x="4892040" y="1353312"/>
            <a:ext cx="548640" cy="54864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laptop.png" id="208" name="Google Shape;208;p3"/>
          <p:cNvPicPr preferRelativeResize="0"/>
          <p:nvPr/>
        </p:nvPicPr>
        <p:blipFill rotWithShape="1">
          <a:blip r:embed="rId5">
            <a:alphaModFix/>
          </a:blip>
          <a:srcRect b="0" l="0" r="0" t="0"/>
          <a:stretch/>
        </p:blipFill>
        <p:spPr>
          <a:xfrm>
            <a:off x="5020056" y="1481328"/>
            <a:ext cx="292608" cy="292608"/>
          </a:xfrm>
          <a:prstGeom prst="rect">
            <a:avLst/>
          </a:prstGeom>
          <a:noFill/>
          <a:ln>
            <a:noFill/>
          </a:ln>
        </p:spPr>
      </p:pic>
      <p:sp>
        <p:nvSpPr>
          <p:cNvPr id="209" name="Google Shape;209;p3"/>
          <p:cNvSpPr txBox="1"/>
          <p:nvPr/>
        </p:nvSpPr>
        <p:spPr>
          <a:xfrm>
            <a:off x="5669280" y="1325880"/>
            <a:ext cx="777240" cy="603504"/>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None/>
            </a:pPr>
            <a:r>
              <a:rPr b="1" i="0" lang="en" sz="3200" u="none" cap="none" strike="noStrike">
                <a:solidFill>
                  <a:srgbClr val="2F7BBF"/>
                </a:solidFill>
                <a:latin typeface="Arial"/>
                <a:ea typeface="Arial"/>
                <a:cs typeface="Arial"/>
                <a:sym typeface="Arial"/>
              </a:rPr>
              <a:t>3</a:t>
            </a:r>
            <a:endParaRPr/>
          </a:p>
        </p:txBody>
      </p:sp>
      <p:sp>
        <p:nvSpPr>
          <p:cNvPr id="210" name="Google Shape;210;p3"/>
          <p:cNvSpPr txBox="1"/>
          <p:nvPr/>
        </p:nvSpPr>
        <p:spPr>
          <a:xfrm>
            <a:off x="4892040" y="2002536"/>
            <a:ext cx="15546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200">
                <a:solidFill>
                  <a:srgbClr val="0F3557"/>
                </a:solidFill>
              </a:rPr>
              <a:t>Klases a</a:t>
            </a:r>
            <a:r>
              <a:rPr b="1" i="0" lang="en" sz="1200" u="none" cap="none" strike="noStrike">
                <a:solidFill>
                  <a:srgbClr val="0F3557"/>
                </a:solidFill>
                <a:latin typeface="Arial"/>
                <a:ea typeface="Arial"/>
                <a:cs typeface="Arial"/>
                <a:sym typeface="Arial"/>
              </a:rPr>
              <a:t>udzinātājs</a:t>
            </a:r>
            <a:endParaRPr/>
          </a:p>
        </p:txBody>
      </p:sp>
      <p:sp>
        <p:nvSpPr>
          <p:cNvPr id="211" name="Google Shape;211;p3"/>
          <p:cNvSpPr txBox="1"/>
          <p:nvPr/>
        </p:nvSpPr>
        <p:spPr>
          <a:xfrm>
            <a:off x="4892040" y="2240280"/>
            <a:ext cx="155448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0F3557"/>
                </a:solidFill>
                <a:latin typeface="Arial"/>
                <a:ea typeface="Arial"/>
                <a:cs typeface="Arial"/>
                <a:sym typeface="Arial"/>
              </a:rPr>
              <a:t>Piezīme e-klasē, pārrunas ar izglītojamo</a:t>
            </a:r>
            <a:endParaRPr/>
          </a:p>
        </p:txBody>
      </p:sp>
      <p:sp>
        <p:nvSpPr>
          <p:cNvPr id="212" name="Google Shape;212;p3"/>
          <p:cNvSpPr/>
          <p:nvPr/>
        </p:nvSpPr>
        <p:spPr>
          <a:xfrm>
            <a:off x="6949440" y="1216152"/>
            <a:ext cx="1828800" cy="1645920"/>
          </a:xfrm>
          <a:prstGeom prst="roundRect">
            <a:avLst>
              <a:gd fmla="val 16667" name="adj"/>
            </a:avLst>
          </a:prstGeom>
          <a:solidFill>
            <a:srgbClr val="FFFFFF"/>
          </a:solidFill>
          <a:ln cap="flat" cmpd="sng" w="15875">
            <a:solidFill>
              <a:srgbClr val="D3E9F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3" name="Google Shape;213;p3"/>
          <p:cNvSpPr/>
          <p:nvPr/>
        </p:nvSpPr>
        <p:spPr>
          <a:xfrm>
            <a:off x="7086600" y="1353312"/>
            <a:ext cx="548640" cy="54864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mail.png" id="214" name="Google Shape;214;p3"/>
          <p:cNvPicPr preferRelativeResize="0"/>
          <p:nvPr/>
        </p:nvPicPr>
        <p:blipFill rotWithShape="1">
          <a:blip r:embed="rId6">
            <a:alphaModFix/>
          </a:blip>
          <a:srcRect b="0" l="0" r="0" t="0"/>
          <a:stretch/>
        </p:blipFill>
        <p:spPr>
          <a:xfrm>
            <a:off x="7214616" y="1481328"/>
            <a:ext cx="292608" cy="292608"/>
          </a:xfrm>
          <a:prstGeom prst="rect">
            <a:avLst/>
          </a:prstGeom>
          <a:noFill/>
          <a:ln>
            <a:noFill/>
          </a:ln>
        </p:spPr>
      </p:pic>
      <p:sp>
        <p:nvSpPr>
          <p:cNvPr id="215" name="Google Shape;215;p3"/>
          <p:cNvSpPr txBox="1"/>
          <p:nvPr/>
        </p:nvSpPr>
        <p:spPr>
          <a:xfrm>
            <a:off x="7863840" y="1325880"/>
            <a:ext cx="777240" cy="603504"/>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None/>
            </a:pPr>
            <a:r>
              <a:rPr b="1" i="0" lang="en" sz="3200" u="none" cap="none" strike="noStrike">
                <a:solidFill>
                  <a:srgbClr val="2F7BBF"/>
                </a:solidFill>
                <a:latin typeface="Arial"/>
                <a:ea typeface="Arial"/>
                <a:cs typeface="Arial"/>
                <a:sym typeface="Arial"/>
              </a:rPr>
              <a:t>4</a:t>
            </a:r>
            <a:endParaRPr/>
          </a:p>
        </p:txBody>
      </p:sp>
      <p:sp>
        <p:nvSpPr>
          <p:cNvPr id="216" name="Google Shape;216;p3"/>
          <p:cNvSpPr txBox="1"/>
          <p:nvPr/>
        </p:nvSpPr>
        <p:spPr>
          <a:xfrm>
            <a:off x="7086600" y="2002536"/>
            <a:ext cx="15546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 sz="1200">
                <a:solidFill>
                  <a:srgbClr val="0F3557"/>
                </a:solidFill>
              </a:rPr>
              <a:t>Klases a</a:t>
            </a:r>
            <a:r>
              <a:rPr b="1" i="0" lang="en" sz="1200" u="none" cap="none" strike="noStrike">
                <a:solidFill>
                  <a:srgbClr val="0F3557"/>
                </a:solidFill>
                <a:latin typeface="Arial"/>
                <a:ea typeface="Arial"/>
                <a:cs typeface="Arial"/>
                <a:sym typeface="Arial"/>
              </a:rPr>
              <a:t>udzinātājs</a:t>
            </a:r>
            <a:endParaRPr/>
          </a:p>
        </p:txBody>
      </p:sp>
      <p:sp>
        <p:nvSpPr>
          <p:cNvPr id="217" name="Google Shape;217;p3"/>
          <p:cNvSpPr txBox="1"/>
          <p:nvPr/>
        </p:nvSpPr>
        <p:spPr>
          <a:xfrm>
            <a:off x="7086600" y="2240280"/>
            <a:ext cx="155448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0F3557"/>
                </a:solidFill>
                <a:latin typeface="Arial"/>
                <a:ea typeface="Arial"/>
                <a:cs typeface="Arial"/>
                <a:sym typeface="Arial"/>
              </a:rPr>
              <a:t>Informē vecākus un Atbalsta grupu e-klasē</a:t>
            </a:r>
            <a:endParaRPr/>
          </a:p>
        </p:txBody>
      </p:sp>
      <p:sp>
        <p:nvSpPr>
          <p:cNvPr id="218" name="Google Shape;218;p3"/>
          <p:cNvSpPr/>
          <p:nvPr/>
        </p:nvSpPr>
        <p:spPr>
          <a:xfrm>
            <a:off x="6949440" y="3136391"/>
            <a:ext cx="1828800" cy="1645920"/>
          </a:xfrm>
          <a:prstGeom prst="roundRect">
            <a:avLst>
              <a:gd fmla="val 16667" name="adj"/>
            </a:avLst>
          </a:prstGeom>
          <a:solidFill>
            <a:srgbClr val="FFFFFF"/>
          </a:solidFill>
          <a:ln cap="flat" cmpd="sng" w="15875">
            <a:solidFill>
              <a:srgbClr val="D3E9F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9" name="Google Shape;219;p3"/>
          <p:cNvSpPr/>
          <p:nvPr/>
        </p:nvSpPr>
        <p:spPr>
          <a:xfrm>
            <a:off x="7086600" y="3273551"/>
            <a:ext cx="548640" cy="54864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help.png" id="220" name="Google Shape;220;p3"/>
          <p:cNvPicPr preferRelativeResize="0"/>
          <p:nvPr/>
        </p:nvPicPr>
        <p:blipFill rotWithShape="1">
          <a:blip r:embed="rId7">
            <a:alphaModFix/>
          </a:blip>
          <a:srcRect b="0" l="0" r="0" t="0"/>
          <a:stretch/>
        </p:blipFill>
        <p:spPr>
          <a:xfrm>
            <a:off x="7214616" y="3401568"/>
            <a:ext cx="292608" cy="292608"/>
          </a:xfrm>
          <a:prstGeom prst="rect">
            <a:avLst/>
          </a:prstGeom>
          <a:noFill/>
          <a:ln>
            <a:noFill/>
          </a:ln>
        </p:spPr>
      </p:pic>
      <p:sp>
        <p:nvSpPr>
          <p:cNvPr id="221" name="Google Shape;221;p3"/>
          <p:cNvSpPr txBox="1"/>
          <p:nvPr/>
        </p:nvSpPr>
        <p:spPr>
          <a:xfrm>
            <a:off x="7863840" y="3246120"/>
            <a:ext cx="777240" cy="603504"/>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None/>
            </a:pPr>
            <a:r>
              <a:rPr b="1" i="0" lang="en" sz="3200" u="none" cap="none" strike="noStrike">
                <a:solidFill>
                  <a:srgbClr val="2F7BBF"/>
                </a:solidFill>
                <a:latin typeface="Arial"/>
                <a:ea typeface="Arial"/>
                <a:cs typeface="Arial"/>
                <a:sym typeface="Arial"/>
              </a:rPr>
              <a:t>5</a:t>
            </a:r>
            <a:endParaRPr/>
          </a:p>
        </p:txBody>
      </p:sp>
      <p:sp>
        <p:nvSpPr>
          <p:cNvPr id="222" name="Google Shape;222;p3"/>
          <p:cNvSpPr txBox="1"/>
          <p:nvPr/>
        </p:nvSpPr>
        <p:spPr>
          <a:xfrm>
            <a:off x="7086600" y="3922776"/>
            <a:ext cx="155448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Atbalsta grupa</a:t>
            </a:r>
            <a:endParaRPr/>
          </a:p>
        </p:txBody>
      </p:sp>
      <p:sp>
        <p:nvSpPr>
          <p:cNvPr id="223" name="Google Shape;223;p3"/>
          <p:cNvSpPr txBox="1"/>
          <p:nvPr/>
        </p:nvSpPr>
        <p:spPr>
          <a:xfrm>
            <a:off x="7086600" y="4160520"/>
            <a:ext cx="155448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0F3557"/>
                </a:solidFill>
                <a:latin typeface="Arial"/>
                <a:ea typeface="Arial"/>
                <a:cs typeface="Arial"/>
                <a:sym typeface="Arial"/>
              </a:rPr>
              <a:t>Sadarbība, preventīvie pasākumi, informē vadību</a:t>
            </a:r>
            <a:endParaRPr/>
          </a:p>
        </p:txBody>
      </p:sp>
      <p:sp>
        <p:nvSpPr>
          <p:cNvPr id="224" name="Google Shape;224;p3"/>
          <p:cNvSpPr/>
          <p:nvPr/>
        </p:nvSpPr>
        <p:spPr>
          <a:xfrm>
            <a:off x="4754880" y="3136391"/>
            <a:ext cx="1828800" cy="1645920"/>
          </a:xfrm>
          <a:prstGeom prst="roundRect">
            <a:avLst>
              <a:gd fmla="val 16667" name="adj"/>
            </a:avLst>
          </a:prstGeom>
          <a:solidFill>
            <a:srgbClr val="FFFFFF"/>
          </a:solidFill>
          <a:ln cap="flat" cmpd="sng" w="15875">
            <a:solidFill>
              <a:srgbClr val="D3E9F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5" name="Google Shape;225;p3"/>
          <p:cNvSpPr/>
          <p:nvPr/>
        </p:nvSpPr>
        <p:spPr>
          <a:xfrm>
            <a:off x="4892040" y="3273551"/>
            <a:ext cx="548640" cy="54864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sign.png" id="226" name="Google Shape;226;p3"/>
          <p:cNvPicPr preferRelativeResize="0"/>
          <p:nvPr/>
        </p:nvPicPr>
        <p:blipFill rotWithShape="1">
          <a:blip r:embed="rId8">
            <a:alphaModFix/>
          </a:blip>
          <a:srcRect b="0" l="0" r="0" t="0"/>
          <a:stretch/>
        </p:blipFill>
        <p:spPr>
          <a:xfrm>
            <a:off x="5020056" y="3401568"/>
            <a:ext cx="292608" cy="292608"/>
          </a:xfrm>
          <a:prstGeom prst="rect">
            <a:avLst/>
          </a:prstGeom>
          <a:noFill/>
          <a:ln>
            <a:noFill/>
          </a:ln>
        </p:spPr>
      </p:pic>
      <p:sp>
        <p:nvSpPr>
          <p:cNvPr id="227" name="Google Shape;227;p3"/>
          <p:cNvSpPr txBox="1"/>
          <p:nvPr/>
        </p:nvSpPr>
        <p:spPr>
          <a:xfrm>
            <a:off x="5669280" y="3246120"/>
            <a:ext cx="777240" cy="603504"/>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None/>
            </a:pPr>
            <a:r>
              <a:rPr b="1" i="0" lang="en" sz="3200" u="none" cap="none" strike="noStrike">
                <a:solidFill>
                  <a:srgbClr val="2F7BBF"/>
                </a:solidFill>
                <a:latin typeface="Arial"/>
                <a:ea typeface="Arial"/>
                <a:cs typeface="Arial"/>
                <a:sym typeface="Arial"/>
              </a:rPr>
              <a:t>6</a:t>
            </a:r>
            <a:endParaRPr/>
          </a:p>
        </p:txBody>
      </p:sp>
      <p:sp>
        <p:nvSpPr>
          <p:cNvPr id="228" name="Google Shape;228;p3"/>
          <p:cNvSpPr txBox="1"/>
          <p:nvPr/>
        </p:nvSpPr>
        <p:spPr>
          <a:xfrm>
            <a:off x="4892040" y="3922776"/>
            <a:ext cx="15546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Direktor</a:t>
            </a:r>
            <a:r>
              <a:rPr b="1" lang="en" sz="1200">
                <a:solidFill>
                  <a:srgbClr val="0F3557"/>
                </a:solidFill>
              </a:rPr>
              <a:t>e</a:t>
            </a:r>
            <a:endParaRPr/>
          </a:p>
        </p:txBody>
      </p:sp>
      <p:sp>
        <p:nvSpPr>
          <p:cNvPr id="229" name="Google Shape;229;p3"/>
          <p:cNvSpPr txBox="1"/>
          <p:nvPr/>
        </p:nvSpPr>
        <p:spPr>
          <a:xfrm>
            <a:off x="4892040" y="4160520"/>
            <a:ext cx="155448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0F3557"/>
                </a:solidFill>
                <a:latin typeface="Arial"/>
                <a:ea typeface="Arial"/>
                <a:cs typeface="Arial"/>
                <a:sym typeface="Arial"/>
              </a:rPr>
              <a:t>Brīdinājums izglītojamam rīkojuma formā</a:t>
            </a:r>
            <a:endParaRPr/>
          </a:p>
        </p:txBody>
      </p:sp>
      <p:sp>
        <p:nvSpPr>
          <p:cNvPr id="230" name="Google Shape;230;p3"/>
          <p:cNvSpPr/>
          <p:nvPr/>
        </p:nvSpPr>
        <p:spPr>
          <a:xfrm>
            <a:off x="2560320" y="3136391"/>
            <a:ext cx="1828800" cy="1645920"/>
          </a:xfrm>
          <a:prstGeom prst="roundRect">
            <a:avLst>
              <a:gd fmla="val 16667" name="adj"/>
            </a:avLst>
          </a:prstGeom>
          <a:solidFill>
            <a:srgbClr val="FFFFFF"/>
          </a:solidFill>
          <a:ln cap="flat" cmpd="sng" w="15875">
            <a:solidFill>
              <a:srgbClr val="E07A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1" name="Google Shape;231;p3"/>
          <p:cNvSpPr/>
          <p:nvPr/>
        </p:nvSpPr>
        <p:spPr>
          <a:xfrm>
            <a:off x="2697479" y="3273551"/>
            <a:ext cx="548640" cy="548640"/>
          </a:xfrm>
          <a:prstGeom prst="ellipse">
            <a:avLst/>
          </a:prstGeom>
          <a:solidFill>
            <a:srgbClr val="E07A2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warn.png" id="232" name="Google Shape;232;p3"/>
          <p:cNvPicPr preferRelativeResize="0"/>
          <p:nvPr/>
        </p:nvPicPr>
        <p:blipFill rotWithShape="1">
          <a:blip r:embed="rId9">
            <a:alphaModFix/>
          </a:blip>
          <a:srcRect b="0" l="0" r="0" t="0"/>
          <a:stretch/>
        </p:blipFill>
        <p:spPr>
          <a:xfrm>
            <a:off x="2825496" y="3401568"/>
            <a:ext cx="292608" cy="292608"/>
          </a:xfrm>
          <a:prstGeom prst="rect">
            <a:avLst/>
          </a:prstGeom>
          <a:noFill/>
          <a:ln>
            <a:noFill/>
          </a:ln>
        </p:spPr>
      </p:pic>
      <p:sp>
        <p:nvSpPr>
          <p:cNvPr id="233" name="Google Shape;233;p3"/>
          <p:cNvSpPr txBox="1"/>
          <p:nvPr/>
        </p:nvSpPr>
        <p:spPr>
          <a:xfrm>
            <a:off x="3474720" y="3246120"/>
            <a:ext cx="777240" cy="603504"/>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None/>
            </a:pPr>
            <a:r>
              <a:rPr b="1" i="0" lang="en" sz="3200" u="none" cap="none" strike="noStrike">
                <a:solidFill>
                  <a:srgbClr val="E07A2E"/>
                </a:solidFill>
                <a:latin typeface="Arial"/>
                <a:ea typeface="Arial"/>
                <a:cs typeface="Arial"/>
                <a:sym typeface="Arial"/>
              </a:rPr>
              <a:t>7</a:t>
            </a:r>
            <a:endParaRPr/>
          </a:p>
        </p:txBody>
      </p:sp>
      <p:sp>
        <p:nvSpPr>
          <p:cNvPr id="234" name="Google Shape;234;p3"/>
          <p:cNvSpPr txBox="1"/>
          <p:nvPr/>
        </p:nvSpPr>
        <p:spPr>
          <a:xfrm>
            <a:off x="2697479" y="3922776"/>
            <a:ext cx="155448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Atkārtots pārkāpums</a:t>
            </a:r>
            <a:endParaRPr/>
          </a:p>
        </p:txBody>
      </p:sp>
      <p:sp>
        <p:nvSpPr>
          <p:cNvPr id="235" name="Google Shape;235;p3"/>
          <p:cNvSpPr txBox="1"/>
          <p:nvPr/>
        </p:nvSpPr>
        <p:spPr>
          <a:xfrm>
            <a:off x="2697479" y="4160520"/>
            <a:ext cx="155448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0F3557"/>
                </a:solidFill>
                <a:latin typeface="Arial"/>
                <a:ea typeface="Arial"/>
                <a:cs typeface="Arial"/>
                <a:sym typeface="Arial"/>
              </a:rPr>
              <a:t>Izglītojamā atkārtota pārkāpuma gadījumā</a:t>
            </a:r>
            <a:endParaRPr/>
          </a:p>
        </p:txBody>
      </p:sp>
      <p:sp>
        <p:nvSpPr>
          <p:cNvPr id="236" name="Google Shape;236;p3"/>
          <p:cNvSpPr/>
          <p:nvPr/>
        </p:nvSpPr>
        <p:spPr>
          <a:xfrm>
            <a:off x="365760" y="3136391"/>
            <a:ext cx="1828800" cy="1645920"/>
          </a:xfrm>
          <a:prstGeom prst="roundRect">
            <a:avLst>
              <a:gd fmla="val 16667" name="adj"/>
            </a:avLst>
          </a:prstGeom>
          <a:solidFill>
            <a:srgbClr val="0F355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7" name="Google Shape;237;p3"/>
          <p:cNvSpPr/>
          <p:nvPr/>
        </p:nvSpPr>
        <p:spPr>
          <a:xfrm>
            <a:off x="502920" y="3273551"/>
            <a:ext cx="548640" cy="548640"/>
          </a:xfrm>
          <a:prstGeom prst="ellipse">
            <a:avLst/>
          </a:prstGeom>
          <a:solidFill>
            <a:srgbClr val="E07A2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up.png" id="238" name="Google Shape;238;p3"/>
          <p:cNvPicPr preferRelativeResize="0"/>
          <p:nvPr/>
        </p:nvPicPr>
        <p:blipFill rotWithShape="1">
          <a:blip r:embed="rId10">
            <a:alphaModFix/>
          </a:blip>
          <a:srcRect b="0" l="0" r="0" t="0"/>
          <a:stretch/>
        </p:blipFill>
        <p:spPr>
          <a:xfrm>
            <a:off x="630936" y="3401568"/>
            <a:ext cx="292608" cy="292608"/>
          </a:xfrm>
          <a:prstGeom prst="rect">
            <a:avLst/>
          </a:prstGeom>
          <a:noFill/>
          <a:ln>
            <a:noFill/>
          </a:ln>
        </p:spPr>
      </p:pic>
      <p:sp>
        <p:nvSpPr>
          <p:cNvPr id="239" name="Google Shape;239;p3"/>
          <p:cNvSpPr txBox="1"/>
          <p:nvPr/>
        </p:nvSpPr>
        <p:spPr>
          <a:xfrm>
            <a:off x="502920" y="3922776"/>
            <a:ext cx="155448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600" u="none" cap="none" strike="noStrike">
                <a:solidFill>
                  <a:srgbClr val="FFFFFF"/>
                </a:solidFill>
                <a:latin typeface="Arial"/>
                <a:ea typeface="Arial"/>
                <a:cs typeface="Arial"/>
                <a:sym typeface="Arial"/>
              </a:rPr>
              <a:t>2. līmenis</a:t>
            </a:r>
            <a:endParaRPr/>
          </a:p>
        </p:txBody>
      </p:sp>
      <p:sp>
        <p:nvSpPr>
          <p:cNvPr id="240" name="Google Shape;240;p3"/>
          <p:cNvSpPr txBox="1"/>
          <p:nvPr/>
        </p:nvSpPr>
        <p:spPr>
          <a:xfrm>
            <a:off x="502920" y="4233672"/>
            <a:ext cx="1554600" cy="169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D3E9F8"/>
                </a:solidFill>
                <a:latin typeface="Arial"/>
                <a:ea typeface="Arial"/>
                <a:cs typeface="Arial"/>
                <a:sym typeface="Arial"/>
              </a:rPr>
              <a:t>Risināšana 2.  līmenī</a:t>
            </a:r>
            <a:endParaRPr/>
          </a:p>
        </p:txBody>
      </p:sp>
      <p:sp>
        <p:nvSpPr>
          <p:cNvPr id="241" name="Google Shape;241;p3"/>
          <p:cNvSpPr/>
          <p:nvPr/>
        </p:nvSpPr>
        <p:spPr>
          <a:xfrm>
            <a:off x="2249424" y="1901952"/>
            <a:ext cx="256032" cy="274320"/>
          </a:xfrm>
          <a:prstGeom prst="rightArrow">
            <a:avLst>
              <a:gd fmla="val 50000" name="adj1"/>
              <a:gd fmla="val 50000" name="adj2"/>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2" name="Google Shape;242;p3"/>
          <p:cNvSpPr/>
          <p:nvPr/>
        </p:nvSpPr>
        <p:spPr>
          <a:xfrm>
            <a:off x="4443983" y="1901952"/>
            <a:ext cx="256032" cy="274320"/>
          </a:xfrm>
          <a:prstGeom prst="rightArrow">
            <a:avLst>
              <a:gd fmla="val 50000" name="adj1"/>
              <a:gd fmla="val 50000" name="adj2"/>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3" name="Google Shape;243;p3"/>
          <p:cNvSpPr/>
          <p:nvPr/>
        </p:nvSpPr>
        <p:spPr>
          <a:xfrm>
            <a:off x="6638544" y="1901952"/>
            <a:ext cx="256032" cy="274320"/>
          </a:xfrm>
          <a:prstGeom prst="rightArrow">
            <a:avLst>
              <a:gd fmla="val 50000" name="adj1"/>
              <a:gd fmla="val 50000" name="adj2"/>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4" name="Google Shape;244;p3"/>
          <p:cNvSpPr/>
          <p:nvPr/>
        </p:nvSpPr>
        <p:spPr>
          <a:xfrm>
            <a:off x="7726679" y="2889503"/>
            <a:ext cx="274320" cy="219456"/>
          </a:xfrm>
          <a:prstGeom prst="downArrow">
            <a:avLst>
              <a:gd fmla="val 50000" name="adj1"/>
              <a:gd fmla="val 50000" name="adj2"/>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5" name="Google Shape;245;p3"/>
          <p:cNvSpPr/>
          <p:nvPr/>
        </p:nvSpPr>
        <p:spPr>
          <a:xfrm>
            <a:off x="6638544" y="3822191"/>
            <a:ext cx="256032" cy="274320"/>
          </a:xfrm>
          <a:prstGeom prst="leftArrow">
            <a:avLst>
              <a:gd fmla="val 50000" name="adj1"/>
              <a:gd fmla="val 50000" name="adj2"/>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6" name="Google Shape;246;p3"/>
          <p:cNvSpPr/>
          <p:nvPr/>
        </p:nvSpPr>
        <p:spPr>
          <a:xfrm>
            <a:off x="4443983" y="3822191"/>
            <a:ext cx="256032" cy="274320"/>
          </a:xfrm>
          <a:prstGeom prst="leftArrow">
            <a:avLst>
              <a:gd fmla="val 50000" name="adj1"/>
              <a:gd fmla="val 50000" name="adj2"/>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7" name="Google Shape;247;p3"/>
          <p:cNvSpPr/>
          <p:nvPr/>
        </p:nvSpPr>
        <p:spPr>
          <a:xfrm>
            <a:off x="2249424" y="3822191"/>
            <a:ext cx="256032" cy="274320"/>
          </a:xfrm>
          <a:prstGeom prst="leftArrow">
            <a:avLst>
              <a:gd fmla="val 50000" name="adj1"/>
              <a:gd fmla="val 50000" name="adj2"/>
            </a:avLst>
          </a:prstGeom>
          <a:solidFill>
            <a:srgbClr val="E07A2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2"/>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12"/>
          <p:cNvSpPr/>
          <p:nvPr/>
        </p:nvSpPr>
        <p:spPr>
          <a:xfrm>
            <a:off x="0" y="0"/>
            <a:ext cx="9144000" cy="1341950"/>
          </a:xfrm>
          <a:prstGeom prst="rect">
            <a:avLst/>
          </a:prstGeom>
          <a:solidFill>
            <a:srgbClr val="A9D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12"/>
          <p:cNvSpPr/>
          <p:nvPr/>
        </p:nvSpPr>
        <p:spPr>
          <a:xfrm>
            <a:off x="0" y="0"/>
            <a:ext cx="177800" cy="134195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12"/>
          <p:cNvSpPr/>
          <p:nvPr/>
        </p:nvSpPr>
        <p:spPr>
          <a:xfrm>
            <a:off x="0" y="5029200"/>
            <a:ext cx="9144000" cy="114300"/>
          </a:xfrm>
          <a:prstGeom prst="rect">
            <a:avLst/>
          </a:prstGeom>
          <a:solidFill>
            <a:srgbClr val="A9D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12"/>
          <p:cNvSpPr txBox="1"/>
          <p:nvPr>
            <p:ph type="title"/>
          </p:nvPr>
        </p:nvSpPr>
        <p:spPr>
          <a:xfrm>
            <a:off x="311700" y="445025"/>
            <a:ext cx="8520600" cy="8055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25447"/>
              <a:buNone/>
            </a:pPr>
            <a:r>
              <a:rPr lang="en">
                <a:solidFill>
                  <a:srgbClr val="0F3557"/>
                </a:solidFill>
              </a:rPr>
              <a:t>2.līmeņa kritēriji </a:t>
            </a:r>
            <a:r>
              <a:rPr lang="en" sz="1650">
                <a:solidFill>
                  <a:srgbClr val="0F3557"/>
                </a:solidFill>
              </a:rPr>
              <a:t>(</a:t>
            </a:r>
            <a:r>
              <a:rPr b="1" lang="en" sz="1650">
                <a:solidFill>
                  <a:srgbClr val="0F3557"/>
                </a:solidFill>
              </a:rPr>
              <a:t>nav</a:t>
            </a:r>
            <a:r>
              <a:rPr b="1" lang="en" sz="1689">
                <a:solidFill>
                  <a:srgbClr val="0F3557"/>
                </a:solidFill>
              </a:rPr>
              <a:t> tūlītēja apdraudējuma dzīvībai, bet nopietnāki uzvedības pārkāpumi kā pirmajā līmenī, ir nepieciešama papildu resursu piesaistīšana):</a:t>
            </a:r>
            <a:endParaRPr b="1" sz="2689"/>
          </a:p>
        </p:txBody>
      </p:sp>
      <p:sp>
        <p:nvSpPr>
          <p:cNvPr id="257" name="Google Shape;257;p12"/>
          <p:cNvSpPr txBox="1"/>
          <p:nvPr>
            <p:ph idx="1" type="body"/>
          </p:nvPr>
        </p:nvSpPr>
        <p:spPr>
          <a:xfrm>
            <a:off x="311700" y="1497225"/>
            <a:ext cx="8520600" cy="3071700"/>
          </a:xfrm>
          <a:prstGeom prst="rect">
            <a:avLst/>
          </a:prstGeom>
          <a:noFill/>
          <a:ln>
            <a:noFill/>
          </a:ln>
        </p:spPr>
        <p:txBody>
          <a:bodyPr anchorCtr="0" anchor="t" bIns="91425" lIns="91425" spcFirstLastPara="1" rIns="91425" wrap="square" tIns="91425">
            <a:normAutofit lnSpcReduction="10000"/>
          </a:bodyPr>
          <a:lstStyle/>
          <a:p>
            <a:pPr indent="-342900" lvl="0" marL="457200" rtl="0" algn="l">
              <a:lnSpc>
                <a:spcPct val="115000"/>
              </a:lnSpc>
              <a:spcBef>
                <a:spcPts val="0"/>
              </a:spcBef>
              <a:spcAft>
                <a:spcPts val="0"/>
              </a:spcAft>
              <a:buClr>
                <a:srgbClr val="0F3557"/>
              </a:buClr>
              <a:buSzPts val="1800"/>
              <a:buAutoNum type="arabicParenR"/>
            </a:pPr>
            <a:r>
              <a:rPr b="1" lang="en">
                <a:solidFill>
                  <a:srgbClr val="0F3557"/>
                </a:solidFill>
              </a:rPr>
              <a:t>regulāra</a:t>
            </a:r>
            <a:r>
              <a:rPr lang="en">
                <a:solidFill>
                  <a:srgbClr val="0F3557"/>
                </a:solidFill>
              </a:rPr>
              <a:t> vai </a:t>
            </a:r>
            <a:r>
              <a:rPr b="1" lang="en">
                <a:solidFill>
                  <a:srgbClr val="0F3557"/>
                </a:solidFill>
              </a:rPr>
              <a:t>izteikta</a:t>
            </a:r>
            <a:r>
              <a:rPr lang="en">
                <a:solidFill>
                  <a:srgbClr val="0F3557"/>
                </a:solidFill>
              </a:rPr>
              <a:t> klases, grupas, ģimnāzijas darba traucēšana;</a:t>
            </a:r>
            <a:endParaRPr>
              <a:solidFill>
                <a:srgbClr val="0F3557"/>
              </a:solidFill>
            </a:endParaRPr>
          </a:p>
          <a:p>
            <a:pPr indent="-342900" lvl="0" marL="457200" rtl="0" algn="l">
              <a:lnSpc>
                <a:spcPct val="115000"/>
              </a:lnSpc>
              <a:spcBef>
                <a:spcPts val="0"/>
              </a:spcBef>
              <a:spcAft>
                <a:spcPts val="0"/>
              </a:spcAft>
              <a:buClr>
                <a:srgbClr val="0F3557"/>
              </a:buClr>
              <a:buSzPts val="1800"/>
              <a:buAutoNum type="arabicParenR"/>
            </a:pPr>
            <a:r>
              <a:rPr b="1" lang="en">
                <a:solidFill>
                  <a:srgbClr val="0F3557"/>
                </a:solidFill>
              </a:rPr>
              <a:t>sistemātiska </a:t>
            </a:r>
            <a:r>
              <a:rPr lang="en">
                <a:solidFill>
                  <a:srgbClr val="0F3557"/>
                </a:solidFill>
              </a:rPr>
              <a:t>vispārpieņemto uzvedības normu neievērošana un/vai atklāta necieņas izrādīšana;</a:t>
            </a:r>
            <a:endParaRPr>
              <a:solidFill>
                <a:srgbClr val="0F3557"/>
              </a:solidFill>
            </a:endParaRPr>
          </a:p>
          <a:p>
            <a:pPr indent="-342900" lvl="0" marL="457200" rtl="0" algn="l">
              <a:lnSpc>
                <a:spcPct val="115000"/>
              </a:lnSpc>
              <a:spcBef>
                <a:spcPts val="0"/>
              </a:spcBef>
              <a:spcAft>
                <a:spcPts val="0"/>
              </a:spcAft>
              <a:buClr>
                <a:srgbClr val="0F3557"/>
              </a:buClr>
              <a:buSzPts val="1800"/>
              <a:buAutoNum type="arabicParenR"/>
            </a:pPr>
            <a:r>
              <a:rPr b="1" lang="en">
                <a:solidFill>
                  <a:srgbClr val="0F3557"/>
                </a:solidFill>
              </a:rPr>
              <a:t>mobings (</a:t>
            </a:r>
            <a:r>
              <a:rPr lang="en">
                <a:solidFill>
                  <a:srgbClr val="0F3557"/>
                </a:solidFill>
              </a:rPr>
              <a:t>tiranizēšana, iebiedēšana, pazemošana vai pakļaušana ar vardarbības draudiem) ģimnāzijas vidē;</a:t>
            </a:r>
            <a:endParaRPr>
              <a:solidFill>
                <a:srgbClr val="0F3557"/>
              </a:solidFill>
            </a:endParaRPr>
          </a:p>
          <a:p>
            <a:pPr indent="-342900" lvl="0" marL="457200" rtl="0" algn="l">
              <a:lnSpc>
                <a:spcPct val="115000"/>
              </a:lnSpc>
              <a:spcBef>
                <a:spcPts val="0"/>
              </a:spcBef>
              <a:spcAft>
                <a:spcPts val="0"/>
              </a:spcAft>
              <a:buClr>
                <a:srgbClr val="0F3557"/>
              </a:buClr>
              <a:buSzPts val="1800"/>
              <a:buAutoNum type="arabicParenR"/>
            </a:pPr>
            <a:r>
              <a:rPr lang="en">
                <a:solidFill>
                  <a:srgbClr val="0F3557"/>
                </a:solidFill>
              </a:rPr>
              <a:t>tīša mantas bojāšana, kā rezultātā tiek vai var tikt </a:t>
            </a:r>
            <a:r>
              <a:rPr b="1" lang="en">
                <a:solidFill>
                  <a:srgbClr val="0F3557"/>
                </a:solidFill>
              </a:rPr>
              <a:t>apdraudēta citu personu manta, veselība, drošība</a:t>
            </a:r>
            <a:r>
              <a:rPr lang="en">
                <a:solidFill>
                  <a:srgbClr val="0F3557"/>
                </a:solidFill>
              </a:rPr>
              <a:t>;</a:t>
            </a:r>
            <a:endParaRPr>
              <a:solidFill>
                <a:srgbClr val="0F3557"/>
              </a:solidFill>
            </a:endParaRPr>
          </a:p>
          <a:p>
            <a:pPr indent="-342900" lvl="0" marL="457200" rtl="0" algn="l">
              <a:lnSpc>
                <a:spcPct val="115000"/>
              </a:lnSpc>
              <a:spcBef>
                <a:spcPts val="0"/>
              </a:spcBef>
              <a:spcAft>
                <a:spcPts val="0"/>
              </a:spcAft>
              <a:buClr>
                <a:srgbClr val="0F3557"/>
              </a:buClr>
              <a:buSzPts val="1800"/>
              <a:buAutoNum type="arabicParenR"/>
            </a:pPr>
            <a:r>
              <a:rPr b="1" lang="en">
                <a:solidFill>
                  <a:srgbClr val="0F3557"/>
                </a:solidFill>
              </a:rPr>
              <a:t>atkārtota</a:t>
            </a:r>
            <a:r>
              <a:rPr lang="en">
                <a:solidFill>
                  <a:srgbClr val="0F3557"/>
                </a:solidFill>
              </a:rPr>
              <a:t> (sistemātiska) vardarbīgu darbību veikšana;</a:t>
            </a:r>
            <a:endParaRPr>
              <a:solidFill>
                <a:srgbClr val="0F3557"/>
              </a:solidFill>
            </a:endParaRPr>
          </a:p>
          <a:p>
            <a:pPr indent="-342900" lvl="0" marL="457200" rtl="0" algn="l">
              <a:lnSpc>
                <a:spcPct val="115000"/>
              </a:lnSpc>
              <a:spcBef>
                <a:spcPts val="0"/>
              </a:spcBef>
              <a:spcAft>
                <a:spcPts val="0"/>
              </a:spcAft>
              <a:buClr>
                <a:srgbClr val="0F3557"/>
              </a:buClr>
              <a:buSzPts val="1800"/>
              <a:buAutoNum type="arabicParenR"/>
            </a:pPr>
            <a:r>
              <a:rPr lang="en">
                <a:solidFill>
                  <a:srgbClr val="0F3557"/>
                </a:solidFill>
              </a:rPr>
              <a:t>cits iekšējās kārtības noteikumu, kas saistīts ar sevis vai citu dzīvības, veselības un drošības apdraudēšanu, pārkāpums.</a:t>
            </a:r>
            <a:endParaRPr>
              <a:solidFill>
                <a:srgbClr val="0F3557"/>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13"/>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13"/>
          <p:cNvSpPr/>
          <p:nvPr/>
        </p:nvSpPr>
        <p:spPr>
          <a:xfrm>
            <a:off x="0" y="0"/>
            <a:ext cx="9144000" cy="1109150"/>
          </a:xfrm>
          <a:prstGeom prst="rect">
            <a:avLst/>
          </a:prstGeom>
          <a:solidFill>
            <a:srgbClr val="A9D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13"/>
          <p:cNvSpPr/>
          <p:nvPr/>
        </p:nvSpPr>
        <p:spPr>
          <a:xfrm>
            <a:off x="0" y="0"/>
            <a:ext cx="177800" cy="110915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13"/>
          <p:cNvSpPr/>
          <p:nvPr/>
        </p:nvSpPr>
        <p:spPr>
          <a:xfrm>
            <a:off x="0" y="5029200"/>
            <a:ext cx="9144000" cy="114300"/>
          </a:xfrm>
          <a:prstGeom prst="rect">
            <a:avLst/>
          </a:prstGeom>
          <a:solidFill>
            <a:srgbClr val="A9D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F3557"/>
                </a:solidFill>
              </a:rPr>
              <a:t>Rīcības soļi 2.līmenī:</a:t>
            </a:r>
            <a:endParaRPr/>
          </a:p>
        </p:txBody>
      </p:sp>
      <p:sp>
        <p:nvSpPr>
          <p:cNvPr id="267" name="Google Shape;267;p13"/>
          <p:cNvSpPr txBox="1"/>
          <p:nvPr>
            <p:ph idx="1" type="body"/>
          </p:nvPr>
        </p:nvSpPr>
        <p:spPr>
          <a:xfrm>
            <a:off x="0" y="1103575"/>
            <a:ext cx="8520600" cy="34164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Clr>
                <a:srgbClr val="0F3557"/>
              </a:buClr>
              <a:buSzPts val="1800"/>
              <a:buAutoNum type="arabicPeriod"/>
            </a:pPr>
            <a:r>
              <a:rPr b="1" lang="en">
                <a:solidFill>
                  <a:srgbClr val="0F3557"/>
                </a:solidFill>
              </a:rPr>
              <a:t>ikviens apdraudējuma gadījuma liecinieks</a:t>
            </a:r>
            <a:r>
              <a:rPr lang="en">
                <a:solidFill>
                  <a:srgbClr val="0F3557"/>
                </a:solidFill>
              </a:rPr>
              <a:t> nekavējoties informē jebkuru no ģimnāzijas darbiniekiem vai vadības pārstāvjiem situācijas risināšanai;</a:t>
            </a:r>
            <a:endParaRPr>
              <a:solidFill>
                <a:srgbClr val="0F3557"/>
              </a:solidFill>
            </a:endParaRPr>
          </a:p>
          <a:p>
            <a:pPr indent="-342900" lvl="0" marL="457200" rtl="0" algn="l">
              <a:lnSpc>
                <a:spcPct val="115000"/>
              </a:lnSpc>
              <a:spcBef>
                <a:spcPts val="0"/>
              </a:spcBef>
              <a:spcAft>
                <a:spcPts val="0"/>
              </a:spcAft>
              <a:buClr>
                <a:srgbClr val="0F3557"/>
              </a:buClr>
              <a:buSzPts val="1800"/>
              <a:buAutoNum type="arabicPeriod"/>
            </a:pPr>
            <a:r>
              <a:rPr b="1" lang="en">
                <a:solidFill>
                  <a:srgbClr val="0F3557"/>
                </a:solidFill>
              </a:rPr>
              <a:t>ģimnāzijas darbinieks</a:t>
            </a:r>
            <a:r>
              <a:rPr lang="en">
                <a:solidFill>
                  <a:srgbClr val="0F3557"/>
                </a:solidFill>
              </a:rPr>
              <a:t> pieprasa nekavējoties pārtraukt pārkāpumu un informē ģimnāzijas direktori vai direktores vietniekus;</a:t>
            </a:r>
            <a:endParaRPr>
              <a:solidFill>
                <a:srgbClr val="0F3557"/>
              </a:solidFill>
            </a:endParaRPr>
          </a:p>
          <a:p>
            <a:pPr indent="-342900" lvl="0" marL="457200" rtl="0" algn="l">
              <a:lnSpc>
                <a:spcPct val="115000"/>
              </a:lnSpc>
              <a:spcBef>
                <a:spcPts val="0"/>
              </a:spcBef>
              <a:spcAft>
                <a:spcPts val="0"/>
              </a:spcAft>
              <a:buClr>
                <a:srgbClr val="0F3557"/>
              </a:buClr>
              <a:buSzPts val="1800"/>
              <a:buAutoNum type="arabicPeriod"/>
            </a:pPr>
            <a:r>
              <a:rPr b="1" lang="en">
                <a:solidFill>
                  <a:srgbClr val="0F3557"/>
                </a:solidFill>
              </a:rPr>
              <a:t>direktore</a:t>
            </a:r>
            <a:r>
              <a:rPr lang="en">
                <a:solidFill>
                  <a:srgbClr val="0F3557"/>
                </a:solidFill>
              </a:rPr>
              <a:t>, izvērtējot situāciju, nodrošina izglītojamā vajadzībām un gadījumam atbilstoša atbalsta pasākumu plāna izstrādi un plānā ietverto atbalsta pasākumu īstenošanas uzraudzību (individuāls izglītības plāns, uzvedības korekcijas plāns, sadarbība ar valsts un pašvaldības institūcijām);</a:t>
            </a:r>
            <a:endParaRPr>
              <a:solidFill>
                <a:srgbClr val="0F3557"/>
              </a:solidFill>
            </a:endParaRPr>
          </a:p>
          <a:p>
            <a:pPr indent="-342900" lvl="0" marL="457200" rtl="0" algn="l">
              <a:lnSpc>
                <a:spcPct val="115000"/>
              </a:lnSpc>
              <a:spcBef>
                <a:spcPts val="0"/>
              </a:spcBef>
              <a:spcAft>
                <a:spcPts val="0"/>
              </a:spcAft>
              <a:buClr>
                <a:srgbClr val="0F3557"/>
              </a:buClr>
              <a:buSzPts val="1800"/>
              <a:buAutoNum type="arabicPeriod"/>
            </a:pPr>
            <a:r>
              <a:rPr b="1" lang="en">
                <a:solidFill>
                  <a:srgbClr val="0F3557"/>
                </a:solidFill>
              </a:rPr>
              <a:t>direktore</a:t>
            </a:r>
            <a:r>
              <a:rPr lang="en">
                <a:solidFill>
                  <a:srgbClr val="0F3557"/>
                </a:solidFill>
              </a:rPr>
              <a:t> par pieņemtajiem lēmumiem informē izglītojamā vecākus vai likumiskos pārstāvjus, atbilstošās institūcijas.</a:t>
            </a:r>
            <a:endParaRPr>
              <a:solidFill>
                <a:srgbClr val="0F3557"/>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4"/>
          <p:cNvSpPr/>
          <p:nvPr/>
        </p:nvSpPr>
        <p:spPr>
          <a:xfrm>
            <a:off x="0" y="0"/>
            <a:ext cx="9144000" cy="1109150"/>
          </a:xfrm>
          <a:prstGeom prst="rect">
            <a:avLst/>
          </a:prstGeom>
          <a:solidFill>
            <a:srgbClr val="A9D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4"/>
          <p:cNvSpPr/>
          <p:nvPr/>
        </p:nvSpPr>
        <p:spPr>
          <a:xfrm>
            <a:off x="0" y="0"/>
            <a:ext cx="177800" cy="110915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4"/>
          <p:cNvSpPr/>
          <p:nvPr/>
        </p:nvSpPr>
        <p:spPr>
          <a:xfrm>
            <a:off x="0" y="5029200"/>
            <a:ext cx="9144000" cy="114300"/>
          </a:xfrm>
          <a:prstGeom prst="rect">
            <a:avLst/>
          </a:prstGeom>
          <a:solidFill>
            <a:srgbClr val="A9D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F3557"/>
                </a:solidFill>
              </a:rPr>
              <a:t>Rīcības soļi 2.līmenī:</a:t>
            </a:r>
            <a:endParaRPr/>
          </a:p>
        </p:txBody>
      </p:sp>
      <p:sp>
        <p:nvSpPr>
          <p:cNvPr id="277" name="Google Shape;277;p4"/>
          <p:cNvSpPr/>
          <p:nvPr/>
        </p:nvSpPr>
        <p:spPr>
          <a:xfrm>
            <a:off x="365760" y="1216152"/>
            <a:ext cx="1828800" cy="1828800"/>
          </a:xfrm>
          <a:prstGeom prst="roundRect">
            <a:avLst>
              <a:gd fmla="val 16667" name="adj"/>
            </a:avLst>
          </a:prstGeom>
          <a:solidFill>
            <a:srgbClr val="FFFFFF"/>
          </a:solidFill>
          <a:ln cap="flat" cmpd="sng" w="15875">
            <a:solidFill>
              <a:srgbClr val="D3E9F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8" name="Google Shape;278;p4"/>
          <p:cNvSpPr/>
          <p:nvPr/>
        </p:nvSpPr>
        <p:spPr>
          <a:xfrm>
            <a:off x="502920" y="1353312"/>
            <a:ext cx="548640" cy="54864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mage.png" id="279" name="Google Shape;279;p4"/>
          <p:cNvPicPr preferRelativeResize="0"/>
          <p:nvPr/>
        </p:nvPicPr>
        <p:blipFill rotWithShape="1">
          <a:blip r:embed="rId3">
            <a:alphaModFix/>
          </a:blip>
          <a:srcRect b="0" l="0" r="0" t="0"/>
          <a:stretch/>
        </p:blipFill>
        <p:spPr>
          <a:xfrm>
            <a:off x="631850" y="1482242"/>
            <a:ext cx="290779" cy="290779"/>
          </a:xfrm>
          <a:prstGeom prst="rect">
            <a:avLst/>
          </a:prstGeom>
          <a:noFill/>
          <a:ln>
            <a:noFill/>
          </a:ln>
        </p:spPr>
      </p:pic>
      <p:sp>
        <p:nvSpPr>
          <p:cNvPr id="280" name="Google Shape;280;p4"/>
          <p:cNvSpPr txBox="1"/>
          <p:nvPr/>
        </p:nvSpPr>
        <p:spPr>
          <a:xfrm>
            <a:off x="1280160" y="1325880"/>
            <a:ext cx="777240" cy="603504"/>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None/>
            </a:pPr>
            <a:r>
              <a:rPr b="1" i="0" lang="en" sz="3200" u="none" cap="none" strike="noStrike">
                <a:solidFill>
                  <a:srgbClr val="2F7BBF"/>
                </a:solidFill>
                <a:latin typeface="Arial"/>
                <a:ea typeface="Arial"/>
                <a:cs typeface="Arial"/>
                <a:sym typeface="Arial"/>
              </a:rPr>
              <a:t>1</a:t>
            </a:r>
            <a:endParaRPr/>
          </a:p>
        </p:txBody>
      </p:sp>
      <p:sp>
        <p:nvSpPr>
          <p:cNvPr id="281" name="Google Shape;281;p4"/>
          <p:cNvSpPr txBox="1"/>
          <p:nvPr/>
        </p:nvSpPr>
        <p:spPr>
          <a:xfrm>
            <a:off x="502920" y="2002536"/>
            <a:ext cx="155448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Liecinieks</a:t>
            </a:r>
            <a:endParaRPr/>
          </a:p>
        </p:txBody>
      </p:sp>
      <p:sp>
        <p:nvSpPr>
          <p:cNvPr id="282" name="Google Shape;282;p4"/>
          <p:cNvSpPr txBox="1"/>
          <p:nvPr/>
        </p:nvSpPr>
        <p:spPr>
          <a:xfrm>
            <a:off x="502920" y="2240280"/>
            <a:ext cx="1554480" cy="7498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0F3557"/>
                </a:solidFill>
                <a:latin typeface="Arial"/>
                <a:ea typeface="Arial"/>
                <a:cs typeface="Arial"/>
                <a:sym typeface="Arial"/>
              </a:rPr>
              <a:t>Nekavējoties informē jebkuru darbinieku vai vadības pārstāvi</a:t>
            </a:r>
            <a:endParaRPr/>
          </a:p>
        </p:txBody>
      </p:sp>
      <p:sp>
        <p:nvSpPr>
          <p:cNvPr id="283" name="Google Shape;283;p4"/>
          <p:cNvSpPr/>
          <p:nvPr/>
        </p:nvSpPr>
        <p:spPr>
          <a:xfrm>
            <a:off x="2560320" y="1216152"/>
            <a:ext cx="1828800" cy="1828800"/>
          </a:xfrm>
          <a:prstGeom prst="roundRect">
            <a:avLst>
              <a:gd fmla="val 16667" name="adj"/>
            </a:avLst>
          </a:prstGeom>
          <a:solidFill>
            <a:srgbClr val="FFFFFF"/>
          </a:solidFill>
          <a:ln cap="flat" cmpd="sng" w="15875">
            <a:solidFill>
              <a:srgbClr val="D3E9F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4" name="Google Shape;284;p4"/>
          <p:cNvSpPr/>
          <p:nvPr/>
        </p:nvSpPr>
        <p:spPr>
          <a:xfrm>
            <a:off x="2697479" y="1353312"/>
            <a:ext cx="548640" cy="54864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hand.png" id="285" name="Google Shape;285;p4"/>
          <p:cNvPicPr preferRelativeResize="0"/>
          <p:nvPr/>
        </p:nvPicPr>
        <p:blipFill rotWithShape="1">
          <a:blip r:embed="rId4">
            <a:alphaModFix/>
          </a:blip>
          <a:srcRect b="0" l="0" r="0" t="0"/>
          <a:stretch/>
        </p:blipFill>
        <p:spPr>
          <a:xfrm>
            <a:off x="2826410" y="1482242"/>
            <a:ext cx="290779" cy="290779"/>
          </a:xfrm>
          <a:prstGeom prst="rect">
            <a:avLst/>
          </a:prstGeom>
          <a:noFill/>
          <a:ln>
            <a:noFill/>
          </a:ln>
        </p:spPr>
      </p:pic>
      <p:sp>
        <p:nvSpPr>
          <p:cNvPr id="286" name="Google Shape;286;p4"/>
          <p:cNvSpPr txBox="1"/>
          <p:nvPr/>
        </p:nvSpPr>
        <p:spPr>
          <a:xfrm>
            <a:off x="3474720" y="1325880"/>
            <a:ext cx="777240" cy="603504"/>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None/>
            </a:pPr>
            <a:r>
              <a:rPr b="1" i="0" lang="en" sz="3200" u="none" cap="none" strike="noStrike">
                <a:solidFill>
                  <a:srgbClr val="2F7BBF"/>
                </a:solidFill>
                <a:latin typeface="Arial"/>
                <a:ea typeface="Arial"/>
                <a:cs typeface="Arial"/>
                <a:sym typeface="Arial"/>
              </a:rPr>
              <a:t>2</a:t>
            </a:r>
            <a:endParaRPr/>
          </a:p>
        </p:txBody>
      </p:sp>
      <p:sp>
        <p:nvSpPr>
          <p:cNvPr id="287" name="Google Shape;287;p4"/>
          <p:cNvSpPr txBox="1"/>
          <p:nvPr/>
        </p:nvSpPr>
        <p:spPr>
          <a:xfrm>
            <a:off x="2697479" y="2002536"/>
            <a:ext cx="155448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Darbinieks</a:t>
            </a:r>
            <a:endParaRPr/>
          </a:p>
        </p:txBody>
      </p:sp>
      <p:sp>
        <p:nvSpPr>
          <p:cNvPr id="288" name="Google Shape;288;p4"/>
          <p:cNvSpPr txBox="1"/>
          <p:nvPr/>
        </p:nvSpPr>
        <p:spPr>
          <a:xfrm>
            <a:off x="2697479" y="2240280"/>
            <a:ext cx="1554600" cy="677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0F3557"/>
                </a:solidFill>
                <a:latin typeface="Arial"/>
                <a:ea typeface="Arial"/>
                <a:cs typeface="Arial"/>
                <a:sym typeface="Arial"/>
              </a:rPr>
              <a:t>Pieprasa pārtraukt pārkāpumu; informē direktor</a:t>
            </a:r>
            <a:r>
              <a:rPr lang="en" sz="1100">
                <a:solidFill>
                  <a:srgbClr val="0F3557"/>
                </a:solidFill>
              </a:rPr>
              <a:t>i vai direktores vietniekus</a:t>
            </a:r>
            <a:endParaRPr/>
          </a:p>
        </p:txBody>
      </p:sp>
      <p:sp>
        <p:nvSpPr>
          <p:cNvPr id="289" name="Google Shape;289;p4"/>
          <p:cNvSpPr/>
          <p:nvPr/>
        </p:nvSpPr>
        <p:spPr>
          <a:xfrm>
            <a:off x="4754880" y="1216152"/>
            <a:ext cx="1828800" cy="1828800"/>
          </a:xfrm>
          <a:prstGeom prst="roundRect">
            <a:avLst>
              <a:gd fmla="val 16667" name="adj"/>
            </a:avLst>
          </a:prstGeom>
          <a:solidFill>
            <a:srgbClr val="FFFFFF"/>
          </a:solidFill>
          <a:ln cap="flat" cmpd="sng" w="15875">
            <a:solidFill>
              <a:srgbClr val="D3E9F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0" name="Google Shape;290;p4"/>
          <p:cNvSpPr/>
          <p:nvPr/>
        </p:nvSpPr>
        <p:spPr>
          <a:xfrm>
            <a:off x="4892040" y="1353312"/>
            <a:ext cx="548640" cy="54864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clip.png" id="291" name="Google Shape;291;p4"/>
          <p:cNvPicPr preferRelativeResize="0"/>
          <p:nvPr/>
        </p:nvPicPr>
        <p:blipFill rotWithShape="1">
          <a:blip r:embed="rId5">
            <a:alphaModFix/>
          </a:blip>
          <a:srcRect b="0" l="0" r="0" t="0"/>
          <a:stretch/>
        </p:blipFill>
        <p:spPr>
          <a:xfrm>
            <a:off x="5020970" y="1482242"/>
            <a:ext cx="290779" cy="290779"/>
          </a:xfrm>
          <a:prstGeom prst="rect">
            <a:avLst/>
          </a:prstGeom>
          <a:noFill/>
          <a:ln>
            <a:noFill/>
          </a:ln>
        </p:spPr>
      </p:pic>
      <p:sp>
        <p:nvSpPr>
          <p:cNvPr id="292" name="Google Shape;292;p4"/>
          <p:cNvSpPr txBox="1"/>
          <p:nvPr/>
        </p:nvSpPr>
        <p:spPr>
          <a:xfrm>
            <a:off x="5669280" y="1325880"/>
            <a:ext cx="777240" cy="603504"/>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None/>
            </a:pPr>
            <a:r>
              <a:rPr b="1" i="0" lang="en" sz="3200" u="none" cap="none" strike="noStrike">
                <a:solidFill>
                  <a:srgbClr val="2F7BBF"/>
                </a:solidFill>
                <a:latin typeface="Arial"/>
                <a:ea typeface="Arial"/>
                <a:cs typeface="Arial"/>
                <a:sym typeface="Arial"/>
              </a:rPr>
              <a:t>3</a:t>
            </a:r>
            <a:endParaRPr/>
          </a:p>
        </p:txBody>
      </p:sp>
      <p:sp>
        <p:nvSpPr>
          <p:cNvPr id="293" name="Google Shape;293;p4"/>
          <p:cNvSpPr txBox="1"/>
          <p:nvPr/>
        </p:nvSpPr>
        <p:spPr>
          <a:xfrm>
            <a:off x="4892040" y="2002536"/>
            <a:ext cx="155448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Direktore</a:t>
            </a:r>
            <a:endParaRPr/>
          </a:p>
        </p:txBody>
      </p:sp>
      <p:sp>
        <p:nvSpPr>
          <p:cNvPr id="294" name="Google Shape;294;p4"/>
          <p:cNvSpPr txBox="1"/>
          <p:nvPr/>
        </p:nvSpPr>
        <p:spPr>
          <a:xfrm>
            <a:off x="4892040" y="2240280"/>
            <a:ext cx="1554480" cy="7498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0F3557"/>
                </a:solidFill>
                <a:latin typeface="Arial"/>
                <a:ea typeface="Arial"/>
                <a:cs typeface="Arial"/>
                <a:sym typeface="Arial"/>
              </a:rPr>
              <a:t>Izvērtē situāciju, izstrādā atbalsta pasākumu plānu un uzrauga tā īstenošanu</a:t>
            </a:r>
            <a:endParaRPr/>
          </a:p>
        </p:txBody>
      </p:sp>
      <p:sp>
        <p:nvSpPr>
          <p:cNvPr id="295" name="Google Shape;295;p4"/>
          <p:cNvSpPr/>
          <p:nvPr/>
        </p:nvSpPr>
        <p:spPr>
          <a:xfrm>
            <a:off x="6949440" y="1216152"/>
            <a:ext cx="1828800" cy="1828800"/>
          </a:xfrm>
          <a:prstGeom prst="roundRect">
            <a:avLst>
              <a:gd fmla="val 16667" name="adj"/>
            </a:avLst>
          </a:prstGeom>
          <a:solidFill>
            <a:srgbClr val="FFFFFF"/>
          </a:solidFill>
          <a:ln cap="flat" cmpd="sng" w="15875">
            <a:solidFill>
              <a:srgbClr val="D3E9F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6" name="Google Shape;296;p4"/>
          <p:cNvSpPr/>
          <p:nvPr/>
        </p:nvSpPr>
        <p:spPr>
          <a:xfrm>
            <a:off x="7086600" y="1353312"/>
            <a:ext cx="548640" cy="54864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mage.png" id="297" name="Google Shape;297;p4"/>
          <p:cNvPicPr preferRelativeResize="0"/>
          <p:nvPr/>
        </p:nvPicPr>
        <p:blipFill rotWithShape="1">
          <a:blip r:embed="rId6">
            <a:alphaModFix/>
          </a:blip>
          <a:srcRect b="0" l="0" r="0" t="0"/>
          <a:stretch/>
        </p:blipFill>
        <p:spPr>
          <a:xfrm>
            <a:off x="7215530" y="1482242"/>
            <a:ext cx="290779" cy="290779"/>
          </a:xfrm>
          <a:prstGeom prst="rect">
            <a:avLst/>
          </a:prstGeom>
          <a:noFill/>
          <a:ln>
            <a:noFill/>
          </a:ln>
        </p:spPr>
      </p:pic>
      <p:sp>
        <p:nvSpPr>
          <p:cNvPr id="298" name="Google Shape;298;p4"/>
          <p:cNvSpPr txBox="1"/>
          <p:nvPr/>
        </p:nvSpPr>
        <p:spPr>
          <a:xfrm>
            <a:off x="7863840" y="1325880"/>
            <a:ext cx="777240" cy="603504"/>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None/>
            </a:pPr>
            <a:r>
              <a:rPr b="1" i="0" lang="en" sz="3200" u="none" cap="none" strike="noStrike">
                <a:solidFill>
                  <a:srgbClr val="2F7BBF"/>
                </a:solidFill>
                <a:latin typeface="Arial"/>
                <a:ea typeface="Arial"/>
                <a:cs typeface="Arial"/>
                <a:sym typeface="Arial"/>
              </a:rPr>
              <a:t>4</a:t>
            </a:r>
            <a:endParaRPr/>
          </a:p>
        </p:txBody>
      </p:sp>
      <p:sp>
        <p:nvSpPr>
          <p:cNvPr id="299" name="Google Shape;299;p4"/>
          <p:cNvSpPr txBox="1"/>
          <p:nvPr/>
        </p:nvSpPr>
        <p:spPr>
          <a:xfrm>
            <a:off x="7086600" y="2002536"/>
            <a:ext cx="155448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Direktore</a:t>
            </a:r>
            <a:endParaRPr/>
          </a:p>
        </p:txBody>
      </p:sp>
      <p:sp>
        <p:nvSpPr>
          <p:cNvPr id="300" name="Google Shape;300;p4"/>
          <p:cNvSpPr txBox="1"/>
          <p:nvPr/>
        </p:nvSpPr>
        <p:spPr>
          <a:xfrm>
            <a:off x="7086600" y="2240280"/>
            <a:ext cx="1554480" cy="7498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0F3557"/>
                </a:solidFill>
                <a:latin typeface="Arial"/>
                <a:ea typeface="Arial"/>
                <a:cs typeface="Arial"/>
                <a:sym typeface="Arial"/>
              </a:rPr>
              <a:t>Informē vecākus vai likumiskos pārstāvjus un atbilstošās institūcijas</a:t>
            </a:r>
            <a:endParaRPr/>
          </a:p>
        </p:txBody>
      </p:sp>
      <p:sp>
        <p:nvSpPr>
          <p:cNvPr id="301" name="Google Shape;301;p4"/>
          <p:cNvSpPr/>
          <p:nvPr/>
        </p:nvSpPr>
        <p:spPr>
          <a:xfrm>
            <a:off x="2249424" y="1993392"/>
            <a:ext cx="256032" cy="274320"/>
          </a:xfrm>
          <a:prstGeom prst="rightArrow">
            <a:avLst>
              <a:gd fmla="val 50000" name="adj1"/>
              <a:gd fmla="val 50000" name="adj2"/>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2" name="Google Shape;302;p4"/>
          <p:cNvSpPr/>
          <p:nvPr/>
        </p:nvSpPr>
        <p:spPr>
          <a:xfrm>
            <a:off x="4443983" y="1993392"/>
            <a:ext cx="256032" cy="274320"/>
          </a:xfrm>
          <a:prstGeom prst="rightArrow">
            <a:avLst>
              <a:gd fmla="val 50000" name="adj1"/>
              <a:gd fmla="val 50000" name="adj2"/>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3" name="Google Shape;303;p4"/>
          <p:cNvSpPr/>
          <p:nvPr/>
        </p:nvSpPr>
        <p:spPr>
          <a:xfrm>
            <a:off x="6638544" y="1993392"/>
            <a:ext cx="256032" cy="274320"/>
          </a:xfrm>
          <a:prstGeom prst="rightArrow">
            <a:avLst>
              <a:gd fmla="val 50000" name="adj1"/>
              <a:gd fmla="val 50000" name="adj2"/>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4" name="Google Shape;304;p4"/>
          <p:cNvSpPr/>
          <p:nvPr/>
        </p:nvSpPr>
        <p:spPr>
          <a:xfrm>
            <a:off x="5532120" y="3072384"/>
            <a:ext cx="274320" cy="237744"/>
          </a:xfrm>
          <a:prstGeom prst="downArrow">
            <a:avLst>
              <a:gd fmla="val 50000" name="adj1"/>
              <a:gd fmla="val 50000" name="adj2"/>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5" name="Google Shape;305;p4"/>
          <p:cNvSpPr/>
          <p:nvPr/>
        </p:nvSpPr>
        <p:spPr>
          <a:xfrm>
            <a:off x="365760" y="3364992"/>
            <a:ext cx="8412480" cy="1417320"/>
          </a:xfrm>
          <a:prstGeom prst="roundRect">
            <a:avLst>
              <a:gd fmla="val 16667" name="adj"/>
            </a:avLst>
          </a:prstGeom>
          <a:solidFill>
            <a:srgbClr val="D3E9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6" name="Google Shape;306;p4"/>
          <p:cNvSpPr txBox="1"/>
          <p:nvPr/>
        </p:nvSpPr>
        <p:spPr>
          <a:xfrm>
            <a:off x="548640" y="3474720"/>
            <a:ext cx="804672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Atbalsta pasākumu plāns (3. solis) ietver:</a:t>
            </a:r>
            <a:endParaRPr/>
          </a:p>
        </p:txBody>
      </p:sp>
      <p:sp>
        <p:nvSpPr>
          <p:cNvPr id="307" name="Google Shape;307;p4"/>
          <p:cNvSpPr/>
          <p:nvPr/>
        </p:nvSpPr>
        <p:spPr>
          <a:xfrm>
            <a:off x="548640" y="3822191"/>
            <a:ext cx="2560319" cy="777240"/>
          </a:xfrm>
          <a:prstGeom prst="roundRect">
            <a:avLst>
              <a:gd fmla="val 16667" name="adj"/>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8" name="Google Shape;308;p4"/>
          <p:cNvSpPr/>
          <p:nvPr/>
        </p:nvSpPr>
        <p:spPr>
          <a:xfrm>
            <a:off x="685800" y="3982211"/>
            <a:ext cx="457200" cy="45720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grad.png" id="309" name="Google Shape;309;p4"/>
          <p:cNvPicPr preferRelativeResize="0"/>
          <p:nvPr/>
        </p:nvPicPr>
        <p:blipFill rotWithShape="1">
          <a:blip r:embed="rId7">
            <a:alphaModFix/>
          </a:blip>
          <a:srcRect b="0" l="0" r="0" t="0"/>
          <a:stretch/>
        </p:blipFill>
        <p:spPr>
          <a:xfrm>
            <a:off x="793242" y="4089653"/>
            <a:ext cx="242316" cy="242316"/>
          </a:xfrm>
          <a:prstGeom prst="rect">
            <a:avLst/>
          </a:prstGeom>
          <a:noFill/>
          <a:ln>
            <a:noFill/>
          </a:ln>
        </p:spPr>
      </p:pic>
      <p:sp>
        <p:nvSpPr>
          <p:cNvPr id="310" name="Google Shape;310;p4"/>
          <p:cNvSpPr txBox="1"/>
          <p:nvPr/>
        </p:nvSpPr>
        <p:spPr>
          <a:xfrm>
            <a:off x="1280160" y="3895344"/>
            <a:ext cx="1691639" cy="63093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Individuāls izglītības plāns</a:t>
            </a:r>
            <a:endParaRPr/>
          </a:p>
        </p:txBody>
      </p:sp>
      <p:sp>
        <p:nvSpPr>
          <p:cNvPr id="311" name="Google Shape;311;p4"/>
          <p:cNvSpPr/>
          <p:nvPr/>
        </p:nvSpPr>
        <p:spPr>
          <a:xfrm>
            <a:off x="3291839" y="3822191"/>
            <a:ext cx="2560319" cy="777240"/>
          </a:xfrm>
          <a:prstGeom prst="roundRect">
            <a:avLst>
              <a:gd fmla="val 16667" name="adj"/>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2" name="Google Shape;312;p4"/>
          <p:cNvSpPr/>
          <p:nvPr/>
        </p:nvSpPr>
        <p:spPr>
          <a:xfrm>
            <a:off x="3428999" y="3982211"/>
            <a:ext cx="457200" cy="45720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usercheck.png" id="313" name="Google Shape;313;p4"/>
          <p:cNvPicPr preferRelativeResize="0"/>
          <p:nvPr/>
        </p:nvPicPr>
        <p:blipFill rotWithShape="1">
          <a:blip r:embed="rId8">
            <a:alphaModFix/>
          </a:blip>
          <a:srcRect b="0" l="0" r="0" t="0"/>
          <a:stretch/>
        </p:blipFill>
        <p:spPr>
          <a:xfrm>
            <a:off x="3536441" y="4089653"/>
            <a:ext cx="242316" cy="242316"/>
          </a:xfrm>
          <a:prstGeom prst="rect">
            <a:avLst/>
          </a:prstGeom>
          <a:noFill/>
          <a:ln>
            <a:noFill/>
          </a:ln>
        </p:spPr>
      </p:pic>
      <p:sp>
        <p:nvSpPr>
          <p:cNvPr id="314" name="Google Shape;314;p4"/>
          <p:cNvSpPr txBox="1"/>
          <p:nvPr/>
        </p:nvSpPr>
        <p:spPr>
          <a:xfrm>
            <a:off x="4023359" y="3895344"/>
            <a:ext cx="1691639" cy="63093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Uzvedības korekcijas plāns</a:t>
            </a:r>
            <a:endParaRPr/>
          </a:p>
        </p:txBody>
      </p:sp>
      <p:sp>
        <p:nvSpPr>
          <p:cNvPr id="315" name="Google Shape;315;p4"/>
          <p:cNvSpPr/>
          <p:nvPr/>
        </p:nvSpPr>
        <p:spPr>
          <a:xfrm>
            <a:off x="6035039" y="3822191"/>
            <a:ext cx="2560319" cy="777240"/>
          </a:xfrm>
          <a:prstGeom prst="roundRect">
            <a:avLst>
              <a:gd fmla="val 16667" name="adj"/>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6" name="Google Shape;316;p4"/>
          <p:cNvSpPr/>
          <p:nvPr/>
        </p:nvSpPr>
        <p:spPr>
          <a:xfrm>
            <a:off x="6172199" y="3982211"/>
            <a:ext cx="457200" cy="45720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building.png" id="317" name="Google Shape;317;p4"/>
          <p:cNvPicPr preferRelativeResize="0"/>
          <p:nvPr/>
        </p:nvPicPr>
        <p:blipFill rotWithShape="1">
          <a:blip r:embed="rId9">
            <a:alphaModFix/>
          </a:blip>
          <a:srcRect b="0" l="0" r="0" t="0"/>
          <a:stretch/>
        </p:blipFill>
        <p:spPr>
          <a:xfrm>
            <a:off x="6279641" y="4089653"/>
            <a:ext cx="242316" cy="242316"/>
          </a:xfrm>
          <a:prstGeom prst="rect">
            <a:avLst/>
          </a:prstGeom>
          <a:noFill/>
          <a:ln>
            <a:noFill/>
          </a:ln>
        </p:spPr>
      </p:pic>
      <p:sp>
        <p:nvSpPr>
          <p:cNvPr id="318" name="Google Shape;318;p4"/>
          <p:cNvSpPr txBox="1"/>
          <p:nvPr/>
        </p:nvSpPr>
        <p:spPr>
          <a:xfrm>
            <a:off x="6766559" y="3895344"/>
            <a:ext cx="1691639" cy="630936"/>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Sadarbība ar valsts un pašvaldības institūcijām</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14"/>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14"/>
          <p:cNvSpPr/>
          <p:nvPr/>
        </p:nvSpPr>
        <p:spPr>
          <a:xfrm>
            <a:off x="0" y="0"/>
            <a:ext cx="9144000" cy="1614650"/>
          </a:xfrm>
          <a:prstGeom prst="rect">
            <a:avLst/>
          </a:prstGeom>
          <a:solidFill>
            <a:srgbClr val="4E9AD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14"/>
          <p:cNvSpPr/>
          <p:nvPr/>
        </p:nvSpPr>
        <p:spPr>
          <a:xfrm>
            <a:off x="0" y="0"/>
            <a:ext cx="177800" cy="161465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14"/>
          <p:cNvSpPr/>
          <p:nvPr/>
        </p:nvSpPr>
        <p:spPr>
          <a:xfrm>
            <a:off x="0" y="5029200"/>
            <a:ext cx="9144000" cy="114300"/>
          </a:xfrm>
          <a:prstGeom prst="rect">
            <a:avLst/>
          </a:prstGeom>
          <a:solidFill>
            <a:srgbClr val="4E9AD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14"/>
          <p:cNvSpPr txBox="1"/>
          <p:nvPr>
            <p:ph type="title"/>
          </p:nvPr>
        </p:nvSpPr>
        <p:spPr>
          <a:xfrm>
            <a:off x="311700" y="445025"/>
            <a:ext cx="8520600" cy="10782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ts val="7498"/>
              <a:buNone/>
            </a:pPr>
            <a:r>
              <a:rPr lang="en">
                <a:solidFill>
                  <a:srgbClr val="0F3557"/>
                </a:solidFill>
              </a:rPr>
              <a:t>3.līmeņa kritēriji </a:t>
            </a:r>
            <a:r>
              <a:rPr b="1" lang="en" sz="1711">
                <a:solidFill>
                  <a:srgbClr val="0F3557"/>
                </a:solidFill>
              </a:rPr>
              <a:t>(ir apdraudēta izglītojamā vai citu personu dzīvība, pastāv nopietns veselības apdraudējums, nepieciešama nekavējoša rīcība un papildu resursu piesaistīšana ārpus ģimnāzijas):</a:t>
            </a:r>
            <a:endParaRPr b="1" sz="1711"/>
          </a:p>
        </p:txBody>
      </p:sp>
      <p:sp>
        <p:nvSpPr>
          <p:cNvPr id="328" name="Google Shape;328;p14"/>
          <p:cNvSpPr txBox="1"/>
          <p:nvPr>
            <p:ph idx="1" type="body"/>
          </p:nvPr>
        </p:nvSpPr>
        <p:spPr>
          <a:xfrm>
            <a:off x="311700" y="1523225"/>
            <a:ext cx="8520600" cy="3312000"/>
          </a:xfrm>
          <a:prstGeom prst="rect">
            <a:avLst/>
          </a:prstGeom>
          <a:noFill/>
          <a:ln>
            <a:noFill/>
          </a:ln>
        </p:spPr>
        <p:txBody>
          <a:bodyPr anchorCtr="0" anchor="t" bIns="91425" lIns="91425" spcFirstLastPara="1" rIns="91425" wrap="square" tIns="91425">
            <a:normAutofit fontScale="85000" lnSpcReduction="10000"/>
          </a:bodyPr>
          <a:lstStyle/>
          <a:p>
            <a:pPr indent="-325755" lvl="0" marL="457200" rtl="0" algn="l">
              <a:lnSpc>
                <a:spcPct val="115000"/>
              </a:lnSpc>
              <a:spcBef>
                <a:spcPts val="0"/>
              </a:spcBef>
              <a:spcAft>
                <a:spcPts val="0"/>
              </a:spcAft>
              <a:buClr>
                <a:srgbClr val="0F3557"/>
              </a:buClr>
              <a:buSzPct val="100000"/>
              <a:buAutoNum type="arabicParenR"/>
            </a:pPr>
            <a:r>
              <a:rPr b="1" lang="en">
                <a:solidFill>
                  <a:srgbClr val="0F3557"/>
                </a:solidFill>
              </a:rPr>
              <a:t>tīša jebkādas vardarbības veikšana</a:t>
            </a:r>
            <a:r>
              <a:rPr lang="en">
                <a:solidFill>
                  <a:srgbClr val="0F3557"/>
                </a:solidFill>
              </a:rPr>
              <a:t>, radot tiešu nopietnu apdraudējumu paša vai citu personu veselībai, drošībai, dzīvībai;</a:t>
            </a:r>
            <a:endParaRPr>
              <a:solidFill>
                <a:srgbClr val="0F3557"/>
              </a:solidFill>
            </a:endParaRPr>
          </a:p>
          <a:p>
            <a:pPr indent="-325755" lvl="0" marL="457200" rtl="0" algn="l">
              <a:lnSpc>
                <a:spcPct val="115000"/>
              </a:lnSpc>
              <a:spcBef>
                <a:spcPts val="0"/>
              </a:spcBef>
              <a:spcAft>
                <a:spcPts val="0"/>
              </a:spcAft>
              <a:buClr>
                <a:srgbClr val="0F3557"/>
              </a:buClr>
              <a:buSzPct val="100000"/>
              <a:buAutoNum type="arabicParenR"/>
            </a:pPr>
            <a:r>
              <a:rPr b="1" lang="en">
                <a:solidFill>
                  <a:srgbClr val="0F3557"/>
                </a:solidFill>
              </a:rPr>
              <a:t>tīša jebkādas vardarbības veikšana,</a:t>
            </a:r>
            <a:r>
              <a:rPr lang="en">
                <a:solidFill>
                  <a:srgbClr val="0F3557"/>
                </a:solidFill>
              </a:rPr>
              <a:t> kā rezultātā cietušajai personai bijusi nepieciešama tūlītēja medicīniskās palīdzības sniegšana;</a:t>
            </a:r>
            <a:endParaRPr>
              <a:solidFill>
                <a:srgbClr val="0F3557"/>
              </a:solidFill>
            </a:endParaRPr>
          </a:p>
          <a:p>
            <a:pPr indent="-325755" lvl="0" marL="457200" rtl="0" algn="l">
              <a:lnSpc>
                <a:spcPct val="115000"/>
              </a:lnSpc>
              <a:spcBef>
                <a:spcPts val="0"/>
              </a:spcBef>
              <a:spcAft>
                <a:spcPts val="0"/>
              </a:spcAft>
              <a:buClr>
                <a:srgbClr val="0F3557"/>
              </a:buClr>
              <a:buSzPct val="100000"/>
              <a:buAutoNum type="arabicParenR"/>
            </a:pPr>
            <a:r>
              <a:rPr b="1" lang="en">
                <a:solidFill>
                  <a:srgbClr val="0F3557"/>
                </a:solidFill>
              </a:rPr>
              <a:t>tīša jebkādas vardarbības veikšana</a:t>
            </a:r>
            <a:r>
              <a:rPr lang="en">
                <a:solidFill>
                  <a:srgbClr val="0F3557"/>
                </a:solidFill>
              </a:rPr>
              <a:t>, kā rezultātā iestājusies cietušās personas nāve;</a:t>
            </a:r>
            <a:endParaRPr>
              <a:solidFill>
                <a:srgbClr val="0F3557"/>
              </a:solidFill>
            </a:endParaRPr>
          </a:p>
          <a:p>
            <a:pPr indent="-325755" lvl="0" marL="457200" rtl="0" algn="l">
              <a:lnSpc>
                <a:spcPct val="115000"/>
              </a:lnSpc>
              <a:spcBef>
                <a:spcPts val="0"/>
              </a:spcBef>
              <a:spcAft>
                <a:spcPts val="0"/>
              </a:spcAft>
              <a:buClr>
                <a:srgbClr val="0F3557"/>
              </a:buClr>
              <a:buSzPct val="100000"/>
              <a:buAutoNum type="arabicParenR"/>
            </a:pPr>
            <a:r>
              <a:rPr lang="en">
                <a:solidFill>
                  <a:srgbClr val="0F3557"/>
                </a:solidFill>
              </a:rPr>
              <a:t>otrā līmeņa uzvedības pārkāpumu veikšana grupā (divas vai vairākas personas).</a:t>
            </a:r>
            <a:endParaRPr>
              <a:solidFill>
                <a:srgbClr val="0F3557"/>
              </a:solidFill>
            </a:endParaRPr>
          </a:p>
          <a:p>
            <a:pPr indent="0" lvl="0" marL="0" rtl="0" algn="l">
              <a:lnSpc>
                <a:spcPct val="115000"/>
              </a:lnSpc>
              <a:spcBef>
                <a:spcPts val="1200"/>
              </a:spcBef>
              <a:spcAft>
                <a:spcPts val="0"/>
              </a:spcAft>
              <a:buClr>
                <a:srgbClr val="0F3557"/>
              </a:buClr>
              <a:buSzPct val="61111"/>
              <a:buFont typeface="Arial"/>
              <a:buNone/>
            </a:pPr>
            <a:r>
              <a:rPr lang="en">
                <a:solidFill>
                  <a:srgbClr val="0F3557"/>
                </a:solidFill>
              </a:rPr>
              <a:t>Gadījumā, ja, veicot izglītojamā uzvedības pārkāpuma atbilstības kādam no uzvedības pārkāpumu smaguma līmeņiem izvērtējumu, tiek konstatēts, </a:t>
            </a:r>
            <a:r>
              <a:rPr b="1" lang="en">
                <a:solidFill>
                  <a:srgbClr val="0F3557"/>
                </a:solidFill>
              </a:rPr>
              <a:t>ka izglītojamais vienlaikus ir veicis dažādu līmeņu uzvedības pārkāpumus, ģimnāzija rīkojas atbilstoši augstāka smaguma līmeņa risināšanas algoritmam.</a:t>
            </a:r>
            <a:endParaRPr b="1">
              <a:solidFill>
                <a:srgbClr val="0F3557"/>
              </a:solidFill>
            </a:endParaRPr>
          </a:p>
          <a:p>
            <a:pPr indent="0" lvl="0" marL="0" rtl="0" algn="l">
              <a:lnSpc>
                <a:spcPct val="115000"/>
              </a:lnSpc>
              <a:spcBef>
                <a:spcPts val="1200"/>
              </a:spcBef>
              <a:spcAft>
                <a:spcPts val="1200"/>
              </a:spcAft>
              <a:buSzPct val="117647"/>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15"/>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15"/>
          <p:cNvSpPr/>
          <p:nvPr/>
        </p:nvSpPr>
        <p:spPr>
          <a:xfrm>
            <a:off x="0" y="0"/>
            <a:ext cx="9144000" cy="1109150"/>
          </a:xfrm>
          <a:prstGeom prst="rect">
            <a:avLst/>
          </a:prstGeom>
          <a:solidFill>
            <a:srgbClr val="4E9AD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15"/>
          <p:cNvSpPr/>
          <p:nvPr/>
        </p:nvSpPr>
        <p:spPr>
          <a:xfrm>
            <a:off x="0" y="0"/>
            <a:ext cx="177800" cy="110915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15"/>
          <p:cNvSpPr/>
          <p:nvPr/>
        </p:nvSpPr>
        <p:spPr>
          <a:xfrm>
            <a:off x="0" y="5029200"/>
            <a:ext cx="9144000" cy="114300"/>
          </a:xfrm>
          <a:prstGeom prst="rect">
            <a:avLst/>
          </a:prstGeom>
          <a:solidFill>
            <a:srgbClr val="4E9AD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F3557"/>
                </a:solidFill>
              </a:rPr>
              <a:t>Rīcības soļi 3.līmenī:</a:t>
            </a:r>
            <a:endParaRPr/>
          </a:p>
        </p:txBody>
      </p:sp>
      <p:sp>
        <p:nvSpPr>
          <p:cNvPr id="338" name="Google Shape;338;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fontScale="92500" lnSpcReduction="10000"/>
          </a:bodyPr>
          <a:lstStyle/>
          <a:p>
            <a:pPr indent="-334328" lvl="0" marL="457200" rtl="0" algn="l">
              <a:lnSpc>
                <a:spcPct val="115000"/>
              </a:lnSpc>
              <a:spcBef>
                <a:spcPts val="0"/>
              </a:spcBef>
              <a:spcAft>
                <a:spcPts val="0"/>
              </a:spcAft>
              <a:buClr>
                <a:srgbClr val="0F3557"/>
              </a:buClr>
              <a:buSzPct val="100000"/>
              <a:buAutoNum type="arabicPeriod"/>
            </a:pPr>
            <a:r>
              <a:rPr b="1" lang="en">
                <a:solidFill>
                  <a:srgbClr val="0F3557"/>
                </a:solidFill>
              </a:rPr>
              <a:t>direktore</a:t>
            </a:r>
            <a:r>
              <a:rPr lang="en">
                <a:solidFill>
                  <a:srgbClr val="0F3557"/>
                </a:solidFill>
              </a:rPr>
              <a:t> sasauc </a:t>
            </a:r>
            <a:r>
              <a:rPr b="1" lang="en">
                <a:solidFill>
                  <a:srgbClr val="0F3557"/>
                </a:solidFill>
              </a:rPr>
              <a:t>darba grupas ārkārtas sapulci</a:t>
            </a:r>
            <a:r>
              <a:rPr lang="en">
                <a:solidFill>
                  <a:srgbClr val="0F3557"/>
                </a:solidFill>
              </a:rPr>
              <a:t>, kas nosaka konkrētus uzdevumus un termiņus to izpildei;</a:t>
            </a:r>
            <a:endParaRPr>
              <a:solidFill>
                <a:srgbClr val="0F3557"/>
              </a:solidFill>
            </a:endParaRPr>
          </a:p>
          <a:p>
            <a:pPr indent="-334328" lvl="0" marL="457200" rtl="0" algn="l">
              <a:lnSpc>
                <a:spcPct val="115000"/>
              </a:lnSpc>
              <a:spcBef>
                <a:spcPts val="0"/>
              </a:spcBef>
              <a:spcAft>
                <a:spcPts val="0"/>
              </a:spcAft>
              <a:buClr>
                <a:srgbClr val="0F3557"/>
              </a:buClr>
              <a:buSzPct val="100000"/>
              <a:buAutoNum type="arabicPeriod"/>
            </a:pPr>
            <a:r>
              <a:rPr b="1" lang="en">
                <a:solidFill>
                  <a:srgbClr val="0F3557"/>
                </a:solidFill>
              </a:rPr>
              <a:t>ārkārtas sapulces grupa </a:t>
            </a:r>
            <a:r>
              <a:rPr lang="en">
                <a:solidFill>
                  <a:srgbClr val="0F3557"/>
                </a:solidFill>
              </a:rPr>
              <a:t> ziņo atbildīgajām institūcijām – policijai, bāriņtiesai, Valsts ugunsdzēsības un glābšanas dienestam, BAC u.c.  – atkarībā no situācijas;</a:t>
            </a:r>
            <a:endParaRPr>
              <a:solidFill>
                <a:srgbClr val="0F3557"/>
              </a:solidFill>
            </a:endParaRPr>
          </a:p>
          <a:p>
            <a:pPr indent="-334328" lvl="0" marL="457200" rtl="0" algn="l">
              <a:lnSpc>
                <a:spcPct val="115000"/>
              </a:lnSpc>
              <a:spcBef>
                <a:spcPts val="0"/>
              </a:spcBef>
              <a:spcAft>
                <a:spcPts val="0"/>
              </a:spcAft>
              <a:buClr>
                <a:srgbClr val="0F3557"/>
              </a:buClr>
              <a:buSzPct val="100000"/>
              <a:buAutoNum type="arabicPeriod"/>
            </a:pPr>
            <a:r>
              <a:rPr b="1" lang="en">
                <a:solidFill>
                  <a:srgbClr val="0F3557"/>
                </a:solidFill>
              </a:rPr>
              <a:t>ārkārtas sapulces grupa</a:t>
            </a:r>
            <a:r>
              <a:rPr lang="en">
                <a:solidFill>
                  <a:srgbClr val="0F3557"/>
                </a:solidFill>
              </a:rPr>
              <a:t> nepieciešamības gadījumā izsauc Neatliekamās medicīniskās palīdzības dienestu un par notikušo informē likumiskos pārstāvjus;</a:t>
            </a:r>
            <a:endParaRPr>
              <a:solidFill>
                <a:srgbClr val="0F3557"/>
              </a:solidFill>
            </a:endParaRPr>
          </a:p>
          <a:p>
            <a:pPr indent="-334328" lvl="0" marL="457200" rtl="0" algn="l">
              <a:lnSpc>
                <a:spcPct val="115000"/>
              </a:lnSpc>
              <a:spcBef>
                <a:spcPts val="0"/>
              </a:spcBef>
              <a:spcAft>
                <a:spcPts val="0"/>
              </a:spcAft>
              <a:buClr>
                <a:srgbClr val="0F3557"/>
              </a:buClr>
              <a:buSzPct val="100000"/>
              <a:buAutoNum type="arabicPeriod"/>
            </a:pPr>
            <a:r>
              <a:rPr b="1" lang="en">
                <a:solidFill>
                  <a:srgbClr val="0F3557"/>
                </a:solidFill>
              </a:rPr>
              <a:t>ārkārtas sapulces grupa</a:t>
            </a:r>
            <a:r>
              <a:rPr lang="en">
                <a:solidFill>
                  <a:srgbClr val="0F3557"/>
                </a:solidFill>
              </a:rPr>
              <a:t> informē vardarbībā cietušo(s) un liecinieku(s) par pieejamo palīdzību (piem., par sociālās rehabilitācijas vai psihologa konsultāciju iespējām pašvaldībā, par BAC bezmaksas profesionālo psiholoģisko palīdzību un atbalstu krīzes situācijās u.c.);</a:t>
            </a:r>
            <a:endParaRPr>
              <a:solidFill>
                <a:srgbClr val="0F3557"/>
              </a:solidFill>
            </a:endParaRPr>
          </a:p>
          <a:p>
            <a:pPr indent="-334328" lvl="0" marL="457200" rtl="0" algn="l">
              <a:lnSpc>
                <a:spcPct val="115000"/>
              </a:lnSpc>
              <a:spcBef>
                <a:spcPts val="0"/>
              </a:spcBef>
              <a:spcAft>
                <a:spcPts val="0"/>
              </a:spcAft>
              <a:buClr>
                <a:srgbClr val="0F3557"/>
              </a:buClr>
              <a:buSzPct val="100000"/>
              <a:buAutoNum type="arabicPeriod"/>
            </a:pPr>
            <a:r>
              <a:rPr b="1" lang="en">
                <a:solidFill>
                  <a:srgbClr val="0F3557"/>
                </a:solidFill>
              </a:rPr>
              <a:t>direktore</a:t>
            </a:r>
            <a:r>
              <a:rPr lang="en">
                <a:solidFill>
                  <a:srgbClr val="0F3557"/>
                </a:solidFill>
              </a:rPr>
              <a:t> individuāla gadījuma risināšanai vēršas pašvaldības sadarbības grupā, kurā piedalās arī ģimnāzijas pārstāvis.</a:t>
            </a:r>
            <a:endParaRPr>
              <a:solidFill>
                <a:srgbClr val="0F3557"/>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29"/>
          <p:cNvSpPr/>
          <p:nvPr/>
        </p:nvSpPr>
        <p:spPr>
          <a:xfrm>
            <a:off x="0" y="0"/>
            <a:ext cx="9144000" cy="5143500"/>
          </a:xfrm>
          <a:prstGeom prst="rect">
            <a:avLst/>
          </a:prstGeom>
          <a:solidFill>
            <a:srgbClr val="EEF6F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29"/>
          <p:cNvSpPr/>
          <p:nvPr/>
        </p:nvSpPr>
        <p:spPr>
          <a:xfrm>
            <a:off x="0" y="0"/>
            <a:ext cx="9144000" cy="1109150"/>
          </a:xfrm>
          <a:prstGeom prst="rect">
            <a:avLst/>
          </a:prstGeom>
          <a:solidFill>
            <a:srgbClr val="4E9AD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29"/>
          <p:cNvSpPr/>
          <p:nvPr/>
        </p:nvSpPr>
        <p:spPr>
          <a:xfrm>
            <a:off x="0" y="0"/>
            <a:ext cx="177800" cy="110915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29"/>
          <p:cNvSpPr/>
          <p:nvPr/>
        </p:nvSpPr>
        <p:spPr>
          <a:xfrm>
            <a:off x="0" y="5029200"/>
            <a:ext cx="9144000" cy="114300"/>
          </a:xfrm>
          <a:prstGeom prst="rect">
            <a:avLst/>
          </a:prstGeom>
          <a:solidFill>
            <a:srgbClr val="4E9AD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F3557"/>
                </a:solidFill>
              </a:rPr>
              <a:t>Rīcības soļi 3.līmenī:</a:t>
            </a:r>
            <a:endParaRPr/>
          </a:p>
        </p:txBody>
      </p:sp>
      <p:sp>
        <p:nvSpPr>
          <p:cNvPr id="348" name="Google Shape;348;p29"/>
          <p:cNvSpPr/>
          <p:nvPr/>
        </p:nvSpPr>
        <p:spPr>
          <a:xfrm>
            <a:off x="365760" y="1216152"/>
            <a:ext cx="1828800" cy="2240280"/>
          </a:xfrm>
          <a:prstGeom prst="roundRect">
            <a:avLst>
              <a:gd fmla="val 16667" name="adj"/>
            </a:avLst>
          </a:prstGeom>
          <a:solidFill>
            <a:srgbClr val="FFFFFF"/>
          </a:solidFill>
          <a:ln cap="flat" cmpd="sng" w="15875">
            <a:solidFill>
              <a:srgbClr val="D3E9F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9" name="Google Shape;349;p29"/>
          <p:cNvSpPr/>
          <p:nvPr/>
        </p:nvSpPr>
        <p:spPr>
          <a:xfrm>
            <a:off x="502920" y="1353312"/>
            <a:ext cx="548640" cy="54864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users.png" id="350" name="Google Shape;350;p29"/>
          <p:cNvPicPr preferRelativeResize="0"/>
          <p:nvPr/>
        </p:nvPicPr>
        <p:blipFill rotWithShape="1">
          <a:blip r:embed="rId3">
            <a:alphaModFix/>
          </a:blip>
          <a:srcRect b="0" l="0" r="0" t="0"/>
          <a:stretch/>
        </p:blipFill>
        <p:spPr>
          <a:xfrm>
            <a:off x="631850" y="1482242"/>
            <a:ext cx="290779" cy="290779"/>
          </a:xfrm>
          <a:prstGeom prst="rect">
            <a:avLst/>
          </a:prstGeom>
          <a:noFill/>
          <a:ln>
            <a:noFill/>
          </a:ln>
        </p:spPr>
      </p:pic>
      <p:sp>
        <p:nvSpPr>
          <p:cNvPr id="351" name="Google Shape;351;p29"/>
          <p:cNvSpPr txBox="1"/>
          <p:nvPr/>
        </p:nvSpPr>
        <p:spPr>
          <a:xfrm>
            <a:off x="1280160" y="1325880"/>
            <a:ext cx="777240" cy="603504"/>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None/>
            </a:pPr>
            <a:r>
              <a:rPr b="1" i="0" lang="en" sz="3200" u="none" cap="none" strike="noStrike">
                <a:solidFill>
                  <a:srgbClr val="2F7BBF"/>
                </a:solidFill>
                <a:latin typeface="Arial"/>
                <a:ea typeface="Arial"/>
                <a:cs typeface="Arial"/>
                <a:sym typeface="Arial"/>
              </a:rPr>
              <a:t>1</a:t>
            </a:r>
            <a:endParaRPr/>
          </a:p>
        </p:txBody>
      </p:sp>
      <p:sp>
        <p:nvSpPr>
          <p:cNvPr id="352" name="Google Shape;352;p29"/>
          <p:cNvSpPr txBox="1"/>
          <p:nvPr/>
        </p:nvSpPr>
        <p:spPr>
          <a:xfrm>
            <a:off x="502920" y="2002536"/>
            <a:ext cx="155448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Direktore</a:t>
            </a:r>
            <a:endParaRPr/>
          </a:p>
        </p:txBody>
      </p:sp>
      <p:sp>
        <p:nvSpPr>
          <p:cNvPr id="353" name="Google Shape;353;p29"/>
          <p:cNvSpPr txBox="1"/>
          <p:nvPr/>
        </p:nvSpPr>
        <p:spPr>
          <a:xfrm>
            <a:off x="502920" y="2240280"/>
            <a:ext cx="1554480" cy="11612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0F3557"/>
                </a:solidFill>
                <a:latin typeface="Arial"/>
                <a:ea typeface="Arial"/>
                <a:cs typeface="Arial"/>
                <a:sym typeface="Arial"/>
              </a:rPr>
              <a:t>Sasauc darba grupas ārkārtas sapulci; nosaka uzdevumus un termiņus</a:t>
            </a:r>
            <a:endParaRPr/>
          </a:p>
        </p:txBody>
      </p:sp>
      <p:sp>
        <p:nvSpPr>
          <p:cNvPr id="354" name="Google Shape;354;p29"/>
          <p:cNvSpPr/>
          <p:nvPr/>
        </p:nvSpPr>
        <p:spPr>
          <a:xfrm>
            <a:off x="2249424" y="2199132"/>
            <a:ext cx="256032" cy="274320"/>
          </a:xfrm>
          <a:prstGeom prst="rightArrow">
            <a:avLst>
              <a:gd fmla="val 50000" name="adj1"/>
              <a:gd fmla="val 50000" name="adj2"/>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5" name="Google Shape;355;p29"/>
          <p:cNvSpPr/>
          <p:nvPr/>
        </p:nvSpPr>
        <p:spPr>
          <a:xfrm>
            <a:off x="2560320" y="1216152"/>
            <a:ext cx="6217920" cy="2240280"/>
          </a:xfrm>
          <a:prstGeom prst="roundRect">
            <a:avLst>
              <a:gd fmla="val 16667" name="adj"/>
            </a:avLst>
          </a:prstGeom>
          <a:solidFill>
            <a:srgbClr val="D3E9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6" name="Google Shape;356;p29"/>
          <p:cNvSpPr txBox="1"/>
          <p:nvPr/>
        </p:nvSpPr>
        <p:spPr>
          <a:xfrm>
            <a:off x="2788920" y="1307592"/>
            <a:ext cx="576072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Ārkārtas sapulces grupa</a:t>
            </a:r>
            <a:endParaRPr/>
          </a:p>
        </p:txBody>
      </p:sp>
      <p:sp>
        <p:nvSpPr>
          <p:cNvPr id="357" name="Google Shape;357;p29"/>
          <p:cNvSpPr/>
          <p:nvPr/>
        </p:nvSpPr>
        <p:spPr>
          <a:xfrm>
            <a:off x="2788920" y="1627632"/>
            <a:ext cx="1828800" cy="1645920"/>
          </a:xfrm>
          <a:prstGeom prst="roundRect">
            <a:avLst>
              <a:gd fmla="val 16667" name="adj"/>
            </a:avLst>
          </a:prstGeom>
          <a:solidFill>
            <a:srgbClr val="FFFFFF"/>
          </a:solidFill>
          <a:ln cap="flat" cmpd="sng" w="15875">
            <a:solidFill>
              <a:srgbClr val="D3E9F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8" name="Google Shape;358;p29"/>
          <p:cNvSpPr/>
          <p:nvPr/>
        </p:nvSpPr>
        <p:spPr>
          <a:xfrm>
            <a:off x="2926079" y="1764792"/>
            <a:ext cx="548640" cy="54864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shield.png" id="359" name="Google Shape;359;p29"/>
          <p:cNvPicPr preferRelativeResize="0"/>
          <p:nvPr/>
        </p:nvPicPr>
        <p:blipFill rotWithShape="1">
          <a:blip r:embed="rId4">
            <a:alphaModFix/>
          </a:blip>
          <a:srcRect b="0" l="0" r="0" t="0"/>
          <a:stretch/>
        </p:blipFill>
        <p:spPr>
          <a:xfrm>
            <a:off x="3055010" y="1893722"/>
            <a:ext cx="290779" cy="290779"/>
          </a:xfrm>
          <a:prstGeom prst="rect">
            <a:avLst/>
          </a:prstGeom>
          <a:noFill/>
          <a:ln>
            <a:noFill/>
          </a:ln>
        </p:spPr>
      </p:pic>
      <p:sp>
        <p:nvSpPr>
          <p:cNvPr id="360" name="Google Shape;360;p29"/>
          <p:cNvSpPr txBox="1"/>
          <p:nvPr/>
        </p:nvSpPr>
        <p:spPr>
          <a:xfrm>
            <a:off x="3703320" y="1737360"/>
            <a:ext cx="777240" cy="603504"/>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None/>
            </a:pPr>
            <a:r>
              <a:rPr b="1" i="0" lang="en" sz="3200" u="none" cap="none" strike="noStrike">
                <a:solidFill>
                  <a:srgbClr val="2F7BBF"/>
                </a:solidFill>
                <a:latin typeface="Arial"/>
                <a:ea typeface="Arial"/>
                <a:cs typeface="Arial"/>
                <a:sym typeface="Arial"/>
              </a:rPr>
              <a:t>2</a:t>
            </a:r>
            <a:endParaRPr/>
          </a:p>
        </p:txBody>
      </p:sp>
      <p:sp>
        <p:nvSpPr>
          <p:cNvPr id="361" name="Google Shape;361;p29"/>
          <p:cNvSpPr txBox="1"/>
          <p:nvPr/>
        </p:nvSpPr>
        <p:spPr>
          <a:xfrm>
            <a:off x="2926079" y="2414016"/>
            <a:ext cx="155448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Ziņo institūcijām</a:t>
            </a:r>
            <a:endParaRPr/>
          </a:p>
        </p:txBody>
      </p:sp>
      <p:sp>
        <p:nvSpPr>
          <p:cNvPr id="362" name="Google Shape;362;p29"/>
          <p:cNvSpPr txBox="1"/>
          <p:nvPr/>
        </p:nvSpPr>
        <p:spPr>
          <a:xfrm>
            <a:off x="2926079" y="2651760"/>
            <a:ext cx="155448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0F3557"/>
                </a:solidFill>
                <a:latin typeface="Arial"/>
                <a:ea typeface="Arial"/>
                <a:cs typeface="Arial"/>
                <a:sym typeface="Arial"/>
              </a:rPr>
              <a:t>Policija, bāriņtiesa, VUGD, BAC u.c. – atkarībā no situācijas</a:t>
            </a:r>
            <a:endParaRPr/>
          </a:p>
        </p:txBody>
      </p:sp>
      <p:sp>
        <p:nvSpPr>
          <p:cNvPr id="363" name="Google Shape;363;p29"/>
          <p:cNvSpPr/>
          <p:nvPr/>
        </p:nvSpPr>
        <p:spPr>
          <a:xfrm>
            <a:off x="4800600" y="1627632"/>
            <a:ext cx="1828800" cy="1645920"/>
          </a:xfrm>
          <a:prstGeom prst="roundRect">
            <a:avLst>
              <a:gd fmla="val 16667" name="adj"/>
            </a:avLst>
          </a:prstGeom>
          <a:solidFill>
            <a:srgbClr val="FFFFFF"/>
          </a:solidFill>
          <a:ln cap="flat" cmpd="sng" w="15875">
            <a:solidFill>
              <a:srgbClr val="D3E9F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64" name="Google Shape;364;p29"/>
          <p:cNvSpPr/>
          <p:nvPr/>
        </p:nvSpPr>
        <p:spPr>
          <a:xfrm>
            <a:off x="4937760" y="1764792"/>
            <a:ext cx="548640" cy="54864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amb.png" id="365" name="Google Shape;365;p29"/>
          <p:cNvPicPr preferRelativeResize="0"/>
          <p:nvPr/>
        </p:nvPicPr>
        <p:blipFill rotWithShape="1">
          <a:blip r:embed="rId5">
            <a:alphaModFix/>
          </a:blip>
          <a:srcRect b="0" l="0" r="0" t="0"/>
          <a:stretch/>
        </p:blipFill>
        <p:spPr>
          <a:xfrm>
            <a:off x="5066690" y="1893722"/>
            <a:ext cx="290779" cy="290779"/>
          </a:xfrm>
          <a:prstGeom prst="rect">
            <a:avLst/>
          </a:prstGeom>
          <a:noFill/>
          <a:ln>
            <a:noFill/>
          </a:ln>
        </p:spPr>
      </p:pic>
      <p:sp>
        <p:nvSpPr>
          <p:cNvPr id="366" name="Google Shape;366;p29"/>
          <p:cNvSpPr txBox="1"/>
          <p:nvPr/>
        </p:nvSpPr>
        <p:spPr>
          <a:xfrm>
            <a:off x="5715000" y="1737360"/>
            <a:ext cx="777240" cy="603504"/>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None/>
            </a:pPr>
            <a:r>
              <a:rPr b="1" i="0" lang="en" sz="3200" u="none" cap="none" strike="noStrike">
                <a:solidFill>
                  <a:srgbClr val="2F7BBF"/>
                </a:solidFill>
                <a:latin typeface="Arial"/>
                <a:ea typeface="Arial"/>
                <a:cs typeface="Arial"/>
                <a:sym typeface="Arial"/>
              </a:rPr>
              <a:t>3</a:t>
            </a:r>
            <a:endParaRPr/>
          </a:p>
        </p:txBody>
      </p:sp>
      <p:sp>
        <p:nvSpPr>
          <p:cNvPr id="367" name="Google Shape;367;p29"/>
          <p:cNvSpPr txBox="1"/>
          <p:nvPr/>
        </p:nvSpPr>
        <p:spPr>
          <a:xfrm>
            <a:off x="4937760" y="2414016"/>
            <a:ext cx="155448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Izsauc NMP</a:t>
            </a:r>
            <a:endParaRPr/>
          </a:p>
        </p:txBody>
      </p:sp>
      <p:sp>
        <p:nvSpPr>
          <p:cNvPr id="368" name="Google Shape;368;p29"/>
          <p:cNvSpPr txBox="1"/>
          <p:nvPr/>
        </p:nvSpPr>
        <p:spPr>
          <a:xfrm>
            <a:off x="4937760" y="2651760"/>
            <a:ext cx="155448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0F3557"/>
                </a:solidFill>
                <a:latin typeface="Arial"/>
                <a:ea typeface="Arial"/>
                <a:cs typeface="Arial"/>
                <a:sym typeface="Arial"/>
              </a:rPr>
              <a:t>Ja nepieciešams, izsauc NMP; informē likumiskos pārstāvjus</a:t>
            </a:r>
            <a:endParaRPr/>
          </a:p>
        </p:txBody>
      </p:sp>
      <p:sp>
        <p:nvSpPr>
          <p:cNvPr id="369" name="Google Shape;369;p29"/>
          <p:cNvSpPr/>
          <p:nvPr/>
        </p:nvSpPr>
        <p:spPr>
          <a:xfrm>
            <a:off x="6812280" y="1627632"/>
            <a:ext cx="1828800" cy="1645920"/>
          </a:xfrm>
          <a:prstGeom prst="roundRect">
            <a:avLst>
              <a:gd fmla="val 16667" name="adj"/>
            </a:avLst>
          </a:prstGeom>
          <a:solidFill>
            <a:srgbClr val="FFFFFF"/>
          </a:solidFill>
          <a:ln cap="flat" cmpd="sng" w="15875">
            <a:solidFill>
              <a:srgbClr val="D3E9F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0" name="Google Shape;370;p29"/>
          <p:cNvSpPr/>
          <p:nvPr/>
        </p:nvSpPr>
        <p:spPr>
          <a:xfrm>
            <a:off x="6949440" y="1764792"/>
            <a:ext cx="548640" cy="548640"/>
          </a:xfrm>
          <a:prstGeom prst="ellipse">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heart.png" id="371" name="Google Shape;371;p29"/>
          <p:cNvPicPr preferRelativeResize="0"/>
          <p:nvPr/>
        </p:nvPicPr>
        <p:blipFill rotWithShape="1">
          <a:blip r:embed="rId6">
            <a:alphaModFix/>
          </a:blip>
          <a:srcRect b="0" l="0" r="0" t="0"/>
          <a:stretch/>
        </p:blipFill>
        <p:spPr>
          <a:xfrm>
            <a:off x="7078370" y="1893722"/>
            <a:ext cx="290779" cy="290779"/>
          </a:xfrm>
          <a:prstGeom prst="rect">
            <a:avLst/>
          </a:prstGeom>
          <a:noFill/>
          <a:ln>
            <a:noFill/>
          </a:ln>
        </p:spPr>
      </p:pic>
      <p:sp>
        <p:nvSpPr>
          <p:cNvPr id="372" name="Google Shape;372;p29"/>
          <p:cNvSpPr txBox="1"/>
          <p:nvPr/>
        </p:nvSpPr>
        <p:spPr>
          <a:xfrm>
            <a:off x="7726679" y="1737360"/>
            <a:ext cx="777240" cy="603504"/>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None/>
            </a:pPr>
            <a:r>
              <a:rPr b="1" i="0" lang="en" sz="3200" u="none" cap="none" strike="noStrike">
                <a:solidFill>
                  <a:srgbClr val="2F7BBF"/>
                </a:solidFill>
                <a:latin typeface="Arial"/>
                <a:ea typeface="Arial"/>
                <a:cs typeface="Arial"/>
                <a:sym typeface="Arial"/>
              </a:rPr>
              <a:t>4</a:t>
            </a:r>
            <a:endParaRPr/>
          </a:p>
        </p:txBody>
      </p:sp>
      <p:sp>
        <p:nvSpPr>
          <p:cNvPr id="373" name="Google Shape;373;p29"/>
          <p:cNvSpPr txBox="1"/>
          <p:nvPr/>
        </p:nvSpPr>
        <p:spPr>
          <a:xfrm>
            <a:off x="6949440" y="2414016"/>
            <a:ext cx="1554480" cy="22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200" u="none" cap="none" strike="noStrike">
                <a:solidFill>
                  <a:srgbClr val="0F3557"/>
                </a:solidFill>
                <a:latin typeface="Arial"/>
                <a:ea typeface="Arial"/>
                <a:cs typeface="Arial"/>
                <a:sym typeface="Arial"/>
              </a:rPr>
              <a:t>Informē cietušos</a:t>
            </a:r>
            <a:endParaRPr/>
          </a:p>
        </p:txBody>
      </p:sp>
      <p:sp>
        <p:nvSpPr>
          <p:cNvPr id="374" name="Google Shape;374;p29"/>
          <p:cNvSpPr txBox="1"/>
          <p:nvPr/>
        </p:nvSpPr>
        <p:spPr>
          <a:xfrm>
            <a:off x="6949440" y="2651760"/>
            <a:ext cx="1554480" cy="56692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100" u="none" cap="none" strike="noStrike">
                <a:solidFill>
                  <a:srgbClr val="0F3557"/>
                </a:solidFill>
                <a:latin typeface="Arial"/>
                <a:ea typeface="Arial"/>
                <a:cs typeface="Arial"/>
                <a:sym typeface="Arial"/>
              </a:rPr>
              <a:t>Cietušos un lieciniekus par pieejamo palīdzību (psihologs, BAC)</a:t>
            </a:r>
            <a:endParaRPr/>
          </a:p>
        </p:txBody>
      </p:sp>
      <p:sp>
        <p:nvSpPr>
          <p:cNvPr id="375" name="Google Shape;375;p29"/>
          <p:cNvSpPr/>
          <p:nvPr/>
        </p:nvSpPr>
        <p:spPr>
          <a:xfrm>
            <a:off x="5532119" y="3493008"/>
            <a:ext cx="274320" cy="182880"/>
          </a:xfrm>
          <a:prstGeom prst="downArrow">
            <a:avLst>
              <a:gd fmla="val 50000" name="adj1"/>
              <a:gd fmla="val 50000" name="adj2"/>
            </a:avLst>
          </a:prstGeom>
          <a:solidFill>
            <a:srgbClr val="2F7B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6" name="Google Shape;376;p29"/>
          <p:cNvSpPr/>
          <p:nvPr/>
        </p:nvSpPr>
        <p:spPr>
          <a:xfrm>
            <a:off x="365760" y="3721608"/>
            <a:ext cx="8412480" cy="1060704"/>
          </a:xfrm>
          <a:prstGeom prst="roundRect">
            <a:avLst>
              <a:gd fmla="val 16667" name="adj"/>
            </a:avLst>
          </a:prstGeom>
          <a:solidFill>
            <a:srgbClr val="0F355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7" name="Google Shape;377;p29"/>
          <p:cNvSpPr/>
          <p:nvPr/>
        </p:nvSpPr>
        <p:spPr>
          <a:xfrm>
            <a:off x="548640" y="3931920"/>
            <a:ext cx="640080" cy="640080"/>
          </a:xfrm>
          <a:prstGeom prst="ellipse">
            <a:avLst/>
          </a:prstGeom>
          <a:solidFill>
            <a:srgbClr val="E07A2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landmark.png" id="378" name="Google Shape;378;p29"/>
          <p:cNvPicPr preferRelativeResize="0"/>
          <p:nvPr/>
        </p:nvPicPr>
        <p:blipFill rotWithShape="1">
          <a:blip r:embed="rId7">
            <a:alphaModFix/>
          </a:blip>
          <a:srcRect b="0" l="0" r="0" t="0"/>
          <a:stretch/>
        </p:blipFill>
        <p:spPr>
          <a:xfrm>
            <a:off x="699058" y="4082338"/>
            <a:ext cx="339242" cy="339242"/>
          </a:xfrm>
          <a:prstGeom prst="rect">
            <a:avLst/>
          </a:prstGeom>
          <a:noFill/>
          <a:ln>
            <a:noFill/>
          </a:ln>
        </p:spPr>
      </p:pic>
      <p:sp>
        <p:nvSpPr>
          <p:cNvPr id="379" name="Google Shape;379;p29"/>
          <p:cNvSpPr txBox="1"/>
          <p:nvPr/>
        </p:nvSpPr>
        <p:spPr>
          <a:xfrm>
            <a:off x="1325880" y="3849624"/>
            <a:ext cx="548640" cy="804672"/>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1" i="0" lang="en" sz="3200" u="none" cap="none" strike="noStrike">
                <a:solidFill>
                  <a:srgbClr val="FFFFFF"/>
                </a:solidFill>
                <a:latin typeface="Arial"/>
                <a:ea typeface="Arial"/>
                <a:cs typeface="Arial"/>
                <a:sym typeface="Arial"/>
              </a:rPr>
              <a:t>5</a:t>
            </a:r>
            <a:endParaRPr/>
          </a:p>
        </p:txBody>
      </p:sp>
      <p:sp>
        <p:nvSpPr>
          <p:cNvPr id="380" name="Google Shape;380;p29"/>
          <p:cNvSpPr txBox="1"/>
          <p:nvPr/>
        </p:nvSpPr>
        <p:spPr>
          <a:xfrm>
            <a:off x="1965960" y="3904488"/>
            <a:ext cx="662940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 sz="1400" u="none" cap="none" strike="noStrike">
                <a:solidFill>
                  <a:srgbClr val="FFFFFF"/>
                </a:solidFill>
                <a:latin typeface="Arial"/>
                <a:ea typeface="Arial"/>
                <a:cs typeface="Arial"/>
                <a:sym typeface="Arial"/>
              </a:rPr>
              <a:t>Direktore</a:t>
            </a:r>
            <a:endParaRPr/>
          </a:p>
        </p:txBody>
      </p:sp>
      <p:sp>
        <p:nvSpPr>
          <p:cNvPr id="381" name="Google Shape;381;p29"/>
          <p:cNvSpPr txBox="1"/>
          <p:nvPr/>
        </p:nvSpPr>
        <p:spPr>
          <a:xfrm>
            <a:off x="1965960" y="4224528"/>
            <a:ext cx="6629400" cy="45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 sz="1200" u="none" cap="none" strike="noStrike">
                <a:solidFill>
                  <a:srgbClr val="D3E9F8"/>
                </a:solidFill>
                <a:latin typeface="Arial"/>
                <a:ea typeface="Arial"/>
                <a:cs typeface="Arial"/>
                <a:sym typeface="Arial"/>
              </a:rPr>
              <a:t>Individuāla gadījuma risināšanai vēršas pašvaldības sadarbības grupā, kurā piedalās arī ģimnāzijas pārstāvis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16"/>
          <p:cNvSpPr/>
          <p:nvPr/>
        </p:nvSpPr>
        <p:spPr>
          <a:xfrm>
            <a:off x="0" y="0"/>
            <a:ext cx="9144000" cy="5143500"/>
          </a:xfrm>
          <a:prstGeom prst="rect">
            <a:avLst/>
          </a:prstGeom>
          <a:solidFill>
            <a:srgbClr val="6BAEE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16"/>
          <p:cNvSpPr/>
          <p:nvPr/>
        </p:nvSpPr>
        <p:spPr>
          <a:xfrm>
            <a:off x="0" y="0"/>
            <a:ext cx="228600" cy="5143500"/>
          </a:xfrm>
          <a:prstGeom prst="rect">
            <a:avLst/>
          </a:prstGeom>
          <a:solidFill>
            <a:srgbClr val="2F7BB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16"/>
          <p:cNvSpPr/>
          <p:nvPr/>
        </p:nvSpPr>
        <p:spPr>
          <a:xfrm>
            <a:off x="228600" y="1800000"/>
            <a:ext cx="8915400" cy="1200000"/>
          </a:xfrm>
          <a:prstGeom prst="rect">
            <a:avLst/>
          </a:prstGeom>
          <a:solidFill>
            <a:srgbClr val="D6EAF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i="1" lang="en">
                <a:solidFill>
                  <a:srgbClr val="0F3557"/>
                </a:solidFill>
              </a:rPr>
              <a:t>Paldies par uzmanību!</a:t>
            </a:r>
            <a:endParaRPr i="1"/>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